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7"/>
  </p:notesMasterIdLst>
  <p:sldIdLst>
    <p:sldId id="288" r:id="rId5"/>
    <p:sldId id="358" r:id="rId6"/>
    <p:sldId id="287" r:id="rId7"/>
    <p:sldId id="311" r:id="rId8"/>
    <p:sldId id="314" r:id="rId9"/>
    <p:sldId id="326" r:id="rId10"/>
    <p:sldId id="329" r:id="rId11"/>
    <p:sldId id="328" r:id="rId12"/>
    <p:sldId id="357" r:id="rId13"/>
    <p:sldId id="360" r:id="rId14"/>
    <p:sldId id="361" r:id="rId15"/>
    <p:sldId id="373" r:id="rId16"/>
    <p:sldId id="374" r:id="rId17"/>
    <p:sldId id="364" r:id="rId18"/>
    <p:sldId id="389" r:id="rId19"/>
    <p:sldId id="392" r:id="rId20"/>
    <p:sldId id="390" r:id="rId21"/>
    <p:sldId id="391" r:id="rId22"/>
    <p:sldId id="393" r:id="rId23"/>
    <p:sldId id="394" r:id="rId24"/>
    <p:sldId id="395" r:id="rId25"/>
    <p:sldId id="396" r:id="rId26"/>
    <p:sldId id="397" r:id="rId27"/>
    <p:sldId id="398" r:id="rId28"/>
    <p:sldId id="409" r:id="rId29"/>
    <p:sldId id="399" r:id="rId30"/>
    <p:sldId id="400" r:id="rId31"/>
    <p:sldId id="401" r:id="rId32"/>
    <p:sldId id="402" r:id="rId33"/>
    <p:sldId id="403" r:id="rId34"/>
    <p:sldId id="404" r:id="rId35"/>
    <p:sldId id="405" r:id="rId36"/>
    <p:sldId id="406" r:id="rId37"/>
    <p:sldId id="407" r:id="rId38"/>
    <p:sldId id="408" r:id="rId39"/>
    <p:sldId id="410" r:id="rId40"/>
    <p:sldId id="385" r:id="rId41"/>
    <p:sldId id="383" r:id="rId42"/>
    <p:sldId id="381" r:id="rId43"/>
    <p:sldId id="380" r:id="rId44"/>
    <p:sldId id="386" r:id="rId45"/>
    <p:sldId id="387" r:id="rId46"/>
    <p:sldId id="382" r:id="rId47"/>
    <p:sldId id="388" r:id="rId48"/>
    <p:sldId id="375" r:id="rId49"/>
    <p:sldId id="376" r:id="rId50"/>
    <p:sldId id="378" r:id="rId51"/>
    <p:sldId id="377" r:id="rId52"/>
    <p:sldId id="363" r:id="rId53"/>
    <p:sldId id="353" r:id="rId54"/>
    <p:sldId id="368" r:id="rId55"/>
    <p:sldId id="356"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B71"/>
    <a:srgbClr val="5FAADE"/>
    <a:srgbClr val="A74A7A"/>
    <a:srgbClr val="EF3A5B"/>
    <a:srgbClr val="E9F7FE"/>
    <a:srgbClr val="F3A51E"/>
    <a:srgbClr val="B0D357"/>
    <a:srgbClr val="69C8C3"/>
    <a:srgbClr val="39A1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E007E1-5921-4E5B-865A-CC33ED2F0C73}" v="41" dt="2024-09-20T14:58:36.7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E7CCA9-ED3A-F045-97E2-A2791CD30ACD}" type="datetimeFigureOut">
              <a:rPr lang="en-US" smtClean="0"/>
              <a:t>9/25/2024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74287C-F1A9-1F49-875F-770B5241E278}" type="slidenum">
              <a:rPr lang="en-US" smtClean="0"/>
              <a:t>‹#›</a:t>
            </a:fld>
            <a:endParaRPr lang="en-US"/>
          </a:p>
        </p:txBody>
      </p:sp>
    </p:spTree>
    <p:extLst>
      <p:ext uri="{BB962C8B-B14F-4D97-AF65-F5344CB8AC3E}">
        <p14:creationId xmlns:p14="http://schemas.microsoft.com/office/powerpoint/2010/main" val="599804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74287C-F1A9-1F49-875F-770B5241E278}" type="slidenum">
              <a:rPr lang="en-US" smtClean="0"/>
              <a:t>4</a:t>
            </a:fld>
            <a:endParaRPr lang="en-US"/>
          </a:p>
        </p:txBody>
      </p:sp>
    </p:spTree>
    <p:extLst>
      <p:ext uri="{BB962C8B-B14F-4D97-AF65-F5344CB8AC3E}">
        <p14:creationId xmlns:p14="http://schemas.microsoft.com/office/powerpoint/2010/main" val="2492118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74287C-F1A9-1F49-875F-770B5241E278}" type="slidenum">
              <a:rPr lang="en-US" smtClean="0"/>
              <a:t>9</a:t>
            </a:fld>
            <a:endParaRPr lang="en-US"/>
          </a:p>
        </p:txBody>
      </p:sp>
    </p:spTree>
    <p:extLst>
      <p:ext uri="{BB962C8B-B14F-4D97-AF65-F5344CB8AC3E}">
        <p14:creationId xmlns:p14="http://schemas.microsoft.com/office/powerpoint/2010/main" val="574740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74287C-F1A9-1F49-875F-770B5241E278}" type="slidenum">
              <a:rPr lang="en-US" smtClean="0"/>
              <a:t>50</a:t>
            </a:fld>
            <a:endParaRPr lang="en-US"/>
          </a:p>
        </p:txBody>
      </p:sp>
    </p:spTree>
    <p:extLst>
      <p:ext uri="{BB962C8B-B14F-4D97-AF65-F5344CB8AC3E}">
        <p14:creationId xmlns:p14="http://schemas.microsoft.com/office/powerpoint/2010/main" val="1414910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74287C-F1A9-1F49-875F-770B5241E278}" type="slidenum">
              <a:rPr lang="en-US" smtClean="0"/>
              <a:t>52</a:t>
            </a:fld>
            <a:endParaRPr lang="en-US"/>
          </a:p>
        </p:txBody>
      </p:sp>
    </p:spTree>
    <p:extLst>
      <p:ext uri="{BB962C8B-B14F-4D97-AF65-F5344CB8AC3E}">
        <p14:creationId xmlns:p14="http://schemas.microsoft.com/office/powerpoint/2010/main" val="5274738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sv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7.sv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6E86C2C-175D-6746-AE92-BB6E3C529A26}"/>
              </a:ext>
            </a:extLst>
          </p:cNvPr>
          <p:cNvSpPr>
            <a:spLocks noGrp="1"/>
          </p:cNvSpPr>
          <p:nvPr>
            <p:ph type="dt" sz="half" idx="10"/>
          </p:nvPr>
        </p:nvSpPr>
        <p:spPr/>
        <p:txBody>
          <a:bodyPr/>
          <a:lstStyle/>
          <a:p>
            <a:fld id="{68B5EC5A-B15F-6649-9C6B-BB2DB3E417C9}" type="datetime1">
              <a:rPr lang="en-US" smtClean="0"/>
              <a:t>9/25/2024</a:t>
            </a:fld>
            <a:endParaRPr lang="en-US"/>
          </a:p>
        </p:txBody>
      </p:sp>
      <p:sp>
        <p:nvSpPr>
          <p:cNvPr id="5" name="Footer Placeholder 4">
            <a:extLst>
              <a:ext uri="{FF2B5EF4-FFF2-40B4-BE49-F238E27FC236}">
                <a16:creationId xmlns:a16="http://schemas.microsoft.com/office/drawing/2014/main" id="{4F96C72B-A6BC-2B46-82E4-3166BB8D96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A042A1-E20C-3C45-B21B-988D8277A7ED}"/>
              </a:ext>
            </a:extLst>
          </p:cNvPr>
          <p:cNvSpPr>
            <a:spLocks noGrp="1"/>
          </p:cNvSpPr>
          <p:nvPr>
            <p:ph type="sldNum" sz="quarter" idx="12"/>
          </p:nvPr>
        </p:nvSpPr>
        <p:spPr/>
        <p:txBody>
          <a:bodyPr/>
          <a:lstStyle/>
          <a:p>
            <a:fld id="{84E24DD3-0117-F947-8F74-C808912B5A2D}" type="slidenum">
              <a:rPr lang="en-US" smtClean="0"/>
              <a:t>‹#›</a:t>
            </a:fld>
            <a:endParaRPr lang="en-US"/>
          </a:p>
        </p:txBody>
      </p:sp>
      <p:sp>
        <p:nvSpPr>
          <p:cNvPr id="7" name="Rectangle 6">
            <a:extLst>
              <a:ext uri="{FF2B5EF4-FFF2-40B4-BE49-F238E27FC236}">
                <a16:creationId xmlns:a16="http://schemas.microsoft.com/office/drawing/2014/main" id="{CF3B22B5-418E-C14A-82F2-8BFB743584A1}"/>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text, sign&#10;&#10;Description automatically generated">
            <a:extLst>
              <a:ext uri="{FF2B5EF4-FFF2-40B4-BE49-F238E27FC236}">
                <a16:creationId xmlns:a16="http://schemas.microsoft.com/office/drawing/2014/main" id="{C1AE4D28-F5A0-B947-A421-CBF3D3DA1F8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40906" y="4746632"/>
            <a:ext cx="2837793" cy="1097280"/>
          </a:xfrm>
          <a:prstGeom prst="rect">
            <a:avLst/>
          </a:prstGeom>
        </p:spPr>
      </p:pic>
      <p:pic>
        <p:nvPicPr>
          <p:cNvPr id="13" name="Picture 12" descr="A black and white logo&#10;&#10;Description automatically generated with low confidence">
            <a:extLst>
              <a:ext uri="{FF2B5EF4-FFF2-40B4-BE49-F238E27FC236}">
                <a16:creationId xmlns:a16="http://schemas.microsoft.com/office/drawing/2014/main" id="{E046170F-90BA-2745-8B7C-0E7C6CEFFC8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229626" y="6254936"/>
            <a:ext cx="1554480" cy="457200"/>
          </a:xfrm>
          <a:prstGeom prst="rect">
            <a:avLst/>
          </a:prstGeom>
        </p:spPr>
      </p:pic>
      <p:sp>
        <p:nvSpPr>
          <p:cNvPr id="14" name="Rectangle 13">
            <a:extLst>
              <a:ext uri="{FF2B5EF4-FFF2-40B4-BE49-F238E27FC236}">
                <a16:creationId xmlns:a16="http://schemas.microsoft.com/office/drawing/2014/main" id="{D6B2FB67-39A2-6E44-B495-201A124265B2}"/>
              </a:ext>
            </a:extLst>
          </p:cNvPr>
          <p:cNvSpPr/>
          <p:nvPr userDrawn="1"/>
        </p:nvSpPr>
        <p:spPr>
          <a:xfrm>
            <a:off x="617584" y="3163088"/>
            <a:ext cx="3822087" cy="242507"/>
          </a:xfrm>
          <a:prstGeom prst="rect">
            <a:avLst/>
          </a:prstGeom>
          <a:solidFill>
            <a:srgbClr val="EF3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A5B"/>
              </a:solidFill>
            </a:endParaRPr>
          </a:p>
        </p:txBody>
      </p:sp>
      <p:sp>
        <p:nvSpPr>
          <p:cNvPr id="15" name="Rectangle 14">
            <a:extLst>
              <a:ext uri="{FF2B5EF4-FFF2-40B4-BE49-F238E27FC236}">
                <a16:creationId xmlns:a16="http://schemas.microsoft.com/office/drawing/2014/main" id="{9EA0E46B-BAE6-2745-B2BB-836E6AD4DFE6}"/>
              </a:ext>
            </a:extLst>
          </p:cNvPr>
          <p:cNvSpPr/>
          <p:nvPr userDrawn="1"/>
        </p:nvSpPr>
        <p:spPr>
          <a:xfrm>
            <a:off x="10566401" y="4436342"/>
            <a:ext cx="1625600" cy="365125"/>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spc="50">
                <a:solidFill>
                  <a:schemeClr val="bg1"/>
                </a:solidFill>
                <a:latin typeface="Arial" panose="020B0604020202020204" pitchFamily="34" charset="0"/>
                <a:cs typeface="Arial" panose="020B0604020202020204" pitchFamily="34" charset="0"/>
              </a:rPr>
              <a:t>mdek12.org</a:t>
            </a:r>
          </a:p>
        </p:txBody>
      </p:sp>
      <p:sp>
        <p:nvSpPr>
          <p:cNvPr id="25" name="Title 1">
            <a:extLst>
              <a:ext uri="{FF2B5EF4-FFF2-40B4-BE49-F238E27FC236}">
                <a16:creationId xmlns:a16="http://schemas.microsoft.com/office/drawing/2014/main" id="{C67B8F4E-F659-1547-8DA4-6F8B2DE11E45}"/>
              </a:ext>
            </a:extLst>
          </p:cNvPr>
          <p:cNvSpPr>
            <a:spLocks noGrp="1"/>
          </p:cNvSpPr>
          <p:nvPr>
            <p:ph type="ctrTitle"/>
          </p:nvPr>
        </p:nvSpPr>
        <p:spPr>
          <a:xfrm>
            <a:off x="617584" y="835572"/>
            <a:ext cx="10050416" cy="2119305"/>
          </a:xfrm>
        </p:spPr>
        <p:txBody>
          <a:bodyPr anchor="b">
            <a:normAutofit/>
          </a:bodyPr>
          <a:lstStyle>
            <a:lvl1pPr algn="l">
              <a:defRPr sz="8000" b="1">
                <a:solidFill>
                  <a:srgbClr val="003B71"/>
                </a:solidFill>
                <a:latin typeface="Arial" panose="020B0604020202020204" pitchFamily="34" charset="0"/>
                <a:cs typeface="Arial" panose="020B0604020202020204" pitchFamily="34" charset="0"/>
              </a:defRPr>
            </a:lvl1pPr>
          </a:lstStyle>
          <a:p>
            <a:r>
              <a:rPr lang="en-US"/>
              <a:t>Click to edit Master title style</a:t>
            </a:r>
          </a:p>
        </p:txBody>
      </p:sp>
      <p:sp>
        <p:nvSpPr>
          <p:cNvPr id="26" name="Subtitle 2">
            <a:extLst>
              <a:ext uri="{FF2B5EF4-FFF2-40B4-BE49-F238E27FC236}">
                <a16:creationId xmlns:a16="http://schemas.microsoft.com/office/drawing/2014/main" id="{F0279B7A-573D-4943-BAE5-A2FC871B9E40}"/>
              </a:ext>
            </a:extLst>
          </p:cNvPr>
          <p:cNvSpPr>
            <a:spLocks noGrp="1"/>
          </p:cNvSpPr>
          <p:nvPr>
            <p:ph type="subTitle" idx="1"/>
          </p:nvPr>
        </p:nvSpPr>
        <p:spPr>
          <a:xfrm>
            <a:off x="617584" y="4966410"/>
            <a:ext cx="6319244" cy="510465"/>
          </a:xfrm>
        </p:spPr>
        <p:txBody>
          <a:bodyPr>
            <a:normAutofit/>
          </a:bodyPr>
          <a:lstStyle>
            <a:lvl1pPr marL="0" indent="0" algn="l">
              <a:buNone/>
              <a:defRPr sz="2800" b="1">
                <a:solidFill>
                  <a:srgbClr val="5FAADE"/>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3" name="Text Placeholder 32">
            <a:extLst>
              <a:ext uri="{FF2B5EF4-FFF2-40B4-BE49-F238E27FC236}">
                <a16:creationId xmlns:a16="http://schemas.microsoft.com/office/drawing/2014/main" id="{2AB356AE-57B7-C64F-82AF-9F7BFA65DFE3}"/>
              </a:ext>
            </a:extLst>
          </p:cNvPr>
          <p:cNvSpPr>
            <a:spLocks noGrp="1"/>
          </p:cNvSpPr>
          <p:nvPr>
            <p:ph type="body" sz="quarter" idx="13"/>
          </p:nvPr>
        </p:nvSpPr>
        <p:spPr>
          <a:xfrm>
            <a:off x="617538" y="6254750"/>
            <a:ext cx="6208712" cy="457200"/>
          </a:xfrm>
        </p:spPr>
        <p:txBody>
          <a:bodyPr>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35" name="Text Placeholder 34">
            <a:extLst>
              <a:ext uri="{FF2B5EF4-FFF2-40B4-BE49-F238E27FC236}">
                <a16:creationId xmlns:a16="http://schemas.microsoft.com/office/drawing/2014/main" id="{53F48FB1-DCA1-0948-BA38-293261604383}"/>
              </a:ext>
            </a:extLst>
          </p:cNvPr>
          <p:cNvSpPr>
            <a:spLocks noGrp="1"/>
          </p:cNvSpPr>
          <p:nvPr>
            <p:ph type="body" sz="quarter" idx="14"/>
          </p:nvPr>
        </p:nvSpPr>
        <p:spPr>
          <a:xfrm>
            <a:off x="617538" y="5486400"/>
            <a:ext cx="6096000" cy="555625"/>
          </a:xfrm>
        </p:spPr>
        <p:txBody>
          <a:bodyPr>
            <a:normAutofit/>
          </a:bodyPr>
          <a:lstStyle>
            <a:lvl1pPr marL="0" indent="0">
              <a:buNone/>
              <a:defRPr sz="240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5812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lor Transition_2">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6E86C2C-175D-6746-AE92-BB6E3C529A26}"/>
              </a:ext>
            </a:extLst>
          </p:cNvPr>
          <p:cNvSpPr>
            <a:spLocks noGrp="1"/>
          </p:cNvSpPr>
          <p:nvPr>
            <p:ph type="dt" sz="half" idx="10"/>
          </p:nvPr>
        </p:nvSpPr>
        <p:spPr/>
        <p:txBody>
          <a:bodyPr/>
          <a:lstStyle/>
          <a:p>
            <a:fld id="{68B5EC5A-B15F-6649-9C6B-BB2DB3E417C9}" type="datetime1">
              <a:rPr lang="en-US" smtClean="0"/>
              <a:t>9/25/2024</a:t>
            </a:fld>
            <a:endParaRPr lang="en-US"/>
          </a:p>
        </p:txBody>
      </p:sp>
      <p:sp>
        <p:nvSpPr>
          <p:cNvPr id="5" name="Footer Placeholder 4">
            <a:extLst>
              <a:ext uri="{FF2B5EF4-FFF2-40B4-BE49-F238E27FC236}">
                <a16:creationId xmlns:a16="http://schemas.microsoft.com/office/drawing/2014/main" id="{4F96C72B-A6BC-2B46-82E4-3166BB8D96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A042A1-E20C-3C45-B21B-988D8277A7ED}"/>
              </a:ext>
            </a:extLst>
          </p:cNvPr>
          <p:cNvSpPr>
            <a:spLocks noGrp="1"/>
          </p:cNvSpPr>
          <p:nvPr>
            <p:ph type="sldNum" sz="quarter" idx="12"/>
          </p:nvPr>
        </p:nvSpPr>
        <p:spPr/>
        <p:txBody>
          <a:bodyPr/>
          <a:lstStyle/>
          <a:p>
            <a:fld id="{84E24DD3-0117-F947-8F74-C808912B5A2D}" type="slidenum">
              <a:rPr lang="en-US" smtClean="0"/>
              <a:t>‹#›</a:t>
            </a:fld>
            <a:endParaRPr lang="en-US"/>
          </a:p>
        </p:txBody>
      </p:sp>
      <p:sp>
        <p:nvSpPr>
          <p:cNvPr id="7" name="Rectangle 6">
            <a:extLst>
              <a:ext uri="{FF2B5EF4-FFF2-40B4-BE49-F238E27FC236}">
                <a16:creationId xmlns:a16="http://schemas.microsoft.com/office/drawing/2014/main" id="{CF3B22B5-418E-C14A-82F2-8BFB743584A1}"/>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6B2FB67-39A2-6E44-B495-201A124265B2}"/>
              </a:ext>
            </a:extLst>
          </p:cNvPr>
          <p:cNvSpPr/>
          <p:nvPr userDrawn="1"/>
        </p:nvSpPr>
        <p:spPr>
          <a:xfrm>
            <a:off x="838200" y="3163088"/>
            <a:ext cx="5478416" cy="265912"/>
          </a:xfrm>
          <a:prstGeom prst="rect">
            <a:avLst/>
          </a:prstGeom>
          <a:solidFill>
            <a:srgbClr val="F3A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A5B"/>
              </a:solidFill>
            </a:endParaRPr>
          </a:p>
        </p:txBody>
      </p:sp>
      <p:sp>
        <p:nvSpPr>
          <p:cNvPr id="25" name="Title 1">
            <a:extLst>
              <a:ext uri="{FF2B5EF4-FFF2-40B4-BE49-F238E27FC236}">
                <a16:creationId xmlns:a16="http://schemas.microsoft.com/office/drawing/2014/main" id="{C67B8F4E-F659-1547-8DA4-6F8B2DE11E45}"/>
              </a:ext>
            </a:extLst>
          </p:cNvPr>
          <p:cNvSpPr>
            <a:spLocks noGrp="1"/>
          </p:cNvSpPr>
          <p:nvPr>
            <p:ph type="ctrTitle"/>
          </p:nvPr>
        </p:nvSpPr>
        <p:spPr>
          <a:xfrm>
            <a:off x="838200" y="835572"/>
            <a:ext cx="10050416" cy="2119305"/>
          </a:xfrm>
        </p:spPr>
        <p:txBody>
          <a:bodyPr anchor="b">
            <a:normAutofit/>
          </a:bodyPr>
          <a:lstStyle>
            <a:lvl1pPr algn="l">
              <a:defRPr sz="8000" b="1">
                <a:solidFill>
                  <a:srgbClr val="F3A51E"/>
                </a:solidFill>
                <a:latin typeface="Arial" panose="020B0604020202020204" pitchFamily="34" charset="0"/>
                <a:cs typeface="Arial" panose="020B0604020202020204" pitchFamily="34" charset="0"/>
              </a:defRPr>
            </a:lvl1pPr>
          </a:lstStyle>
          <a:p>
            <a:r>
              <a:rPr lang="en-US"/>
              <a:t>Click to edit Master title style</a:t>
            </a:r>
          </a:p>
        </p:txBody>
      </p:sp>
      <p:sp>
        <p:nvSpPr>
          <p:cNvPr id="35" name="Text Placeholder 34">
            <a:extLst>
              <a:ext uri="{FF2B5EF4-FFF2-40B4-BE49-F238E27FC236}">
                <a16:creationId xmlns:a16="http://schemas.microsoft.com/office/drawing/2014/main" id="{53F48FB1-DCA1-0948-BA38-293261604383}"/>
              </a:ext>
            </a:extLst>
          </p:cNvPr>
          <p:cNvSpPr>
            <a:spLocks noGrp="1"/>
          </p:cNvSpPr>
          <p:nvPr>
            <p:ph type="body" sz="quarter" idx="14"/>
          </p:nvPr>
        </p:nvSpPr>
        <p:spPr>
          <a:xfrm>
            <a:off x="838200" y="3746980"/>
            <a:ext cx="10050416" cy="555625"/>
          </a:xfrm>
        </p:spPr>
        <p:txBody>
          <a:bodyPr>
            <a:noAutofit/>
          </a:bodyPr>
          <a:lstStyle>
            <a:lvl1pPr marL="0" indent="0">
              <a:buNone/>
              <a:defRPr sz="360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pic>
        <p:nvPicPr>
          <p:cNvPr id="16" name="Picture 15" descr="Mississi[ppi Department of Education logo">
            <a:extLst>
              <a:ext uri="{FF2B5EF4-FFF2-40B4-BE49-F238E27FC236}">
                <a16:creationId xmlns:a16="http://schemas.microsoft.com/office/drawing/2014/main" id="{06D7FA75-4768-FF4D-959C-FA772BDFE41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Tree>
    <p:extLst>
      <p:ext uri="{BB962C8B-B14F-4D97-AF65-F5344CB8AC3E}">
        <p14:creationId xmlns:p14="http://schemas.microsoft.com/office/powerpoint/2010/main" val="1181804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lor Transition_3">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6E86C2C-175D-6746-AE92-BB6E3C529A26}"/>
              </a:ext>
            </a:extLst>
          </p:cNvPr>
          <p:cNvSpPr>
            <a:spLocks noGrp="1"/>
          </p:cNvSpPr>
          <p:nvPr>
            <p:ph type="dt" sz="half" idx="10"/>
          </p:nvPr>
        </p:nvSpPr>
        <p:spPr/>
        <p:txBody>
          <a:bodyPr/>
          <a:lstStyle/>
          <a:p>
            <a:fld id="{68B5EC5A-B15F-6649-9C6B-BB2DB3E417C9}" type="datetime1">
              <a:rPr lang="en-US" smtClean="0"/>
              <a:t>9/25/2024</a:t>
            </a:fld>
            <a:endParaRPr lang="en-US"/>
          </a:p>
        </p:txBody>
      </p:sp>
      <p:sp>
        <p:nvSpPr>
          <p:cNvPr id="5" name="Footer Placeholder 4">
            <a:extLst>
              <a:ext uri="{FF2B5EF4-FFF2-40B4-BE49-F238E27FC236}">
                <a16:creationId xmlns:a16="http://schemas.microsoft.com/office/drawing/2014/main" id="{4F96C72B-A6BC-2B46-82E4-3166BB8D96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A042A1-E20C-3C45-B21B-988D8277A7ED}"/>
              </a:ext>
            </a:extLst>
          </p:cNvPr>
          <p:cNvSpPr>
            <a:spLocks noGrp="1"/>
          </p:cNvSpPr>
          <p:nvPr>
            <p:ph type="sldNum" sz="quarter" idx="12"/>
          </p:nvPr>
        </p:nvSpPr>
        <p:spPr/>
        <p:txBody>
          <a:bodyPr/>
          <a:lstStyle/>
          <a:p>
            <a:fld id="{84E24DD3-0117-F947-8F74-C808912B5A2D}" type="slidenum">
              <a:rPr lang="en-US" smtClean="0"/>
              <a:t>‹#›</a:t>
            </a:fld>
            <a:endParaRPr lang="en-US"/>
          </a:p>
        </p:txBody>
      </p:sp>
      <p:sp>
        <p:nvSpPr>
          <p:cNvPr id="7" name="Rectangle 6">
            <a:extLst>
              <a:ext uri="{FF2B5EF4-FFF2-40B4-BE49-F238E27FC236}">
                <a16:creationId xmlns:a16="http://schemas.microsoft.com/office/drawing/2014/main" id="{CF3B22B5-418E-C14A-82F2-8BFB743584A1}"/>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6B2FB67-39A2-6E44-B495-201A124265B2}"/>
              </a:ext>
            </a:extLst>
          </p:cNvPr>
          <p:cNvSpPr/>
          <p:nvPr userDrawn="1"/>
        </p:nvSpPr>
        <p:spPr>
          <a:xfrm>
            <a:off x="838200" y="3163088"/>
            <a:ext cx="5478416" cy="265912"/>
          </a:xfrm>
          <a:prstGeom prst="rect">
            <a:avLst/>
          </a:prstGeom>
          <a:solidFill>
            <a:srgbClr val="B0D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A5B"/>
              </a:solidFill>
            </a:endParaRPr>
          </a:p>
        </p:txBody>
      </p:sp>
      <p:sp>
        <p:nvSpPr>
          <p:cNvPr id="25" name="Title 1">
            <a:extLst>
              <a:ext uri="{FF2B5EF4-FFF2-40B4-BE49-F238E27FC236}">
                <a16:creationId xmlns:a16="http://schemas.microsoft.com/office/drawing/2014/main" id="{C67B8F4E-F659-1547-8DA4-6F8B2DE11E45}"/>
              </a:ext>
            </a:extLst>
          </p:cNvPr>
          <p:cNvSpPr>
            <a:spLocks noGrp="1"/>
          </p:cNvSpPr>
          <p:nvPr>
            <p:ph type="ctrTitle"/>
          </p:nvPr>
        </p:nvSpPr>
        <p:spPr>
          <a:xfrm>
            <a:off x="838200" y="835572"/>
            <a:ext cx="10050416" cy="2119305"/>
          </a:xfrm>
        </p:spPr>
        <p:txBody>
          <a:bodyPr anchor="b">
            <a:normAutofit/>
          </a:bodyPr>
          <a:lstStyle>
            <a:lvl1pPr algn="l">
              <a:defRPr sz="8000" b="1">
                <a:solidFill>
                  <a:srgbClr val="B0D357"/>
                </a:solidFill>
                <a:latin typeface="Arial" panose="020B0604020202020204" pitchFamily="34" charset="0"/>
                <a:cs typeface="Arial" panose="020B0604020202020204" pitchFamily="34" charset="0"/>
              </a:defRPr>
            </a:lvl1pPr>
          </a:lstStyle>
          <a:p>
            <a:r>
              <a:rPr lang="en-US"/>
              <a:t>Click to edit Master title style</a:t>
            </a:r>
          </a:p>
        </p:txBody>
      </p:sp>
      <p:sp>
        <p:nvSpPr>
          <p:cNvPr id="35" name="Text Placeholder 34">
            <a:extLst>
              <a:ext uri="{FF2B5EF4-FFF2-40B4-BE49-F238E27FC236}">
                <a16:creationId xmlns:a16="http://schemas.microsoft.com/office/drawing/2014/main" id="{53F48FB1-DCA1-0948-BA38-293261604383}"/>
              </a:ext>
            </a:extLst>
          </p:cNvPr>
          <p:cNvSpPr>
            <a:spLocks noGrp="1"/>
          </p:cNvSpPr>
          <p:nvPr>
            <p:ph type="body" sz="quarter" idx="14"/>
          </p:nvPr>
        </p:nvSpPr>
        <p:spPr>
          <a:xfrm>
            <a:off x="838200" y="3746980"/>
            <a:ext cx="10050416" cy="555625"/>
          </a:xfrm>
        </p:spPr>
        <p:txBody>
          <a:bodyPr>
            <a:noAutofit/>
          </a:bodyPr>
          <a:lstStyle>
            <a:lvl1pPr marL="0" indent="0">
              <a:buNone/>
              <a:defRPr sz="360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pic>
        <p:nvPicPr>
          <p:cNvPr id="16" name="Picture 15" descr="Mississi[ppi Department of Education logo">
            <a:extLst>
              <a:ext uri="{FF2B5EF4-FFF2-40B4-BE49-F238E27FC236}">
                <a16:creationId xmlns:a16="http://schemas.microsoft.com/office/drawing/2014/main" id="{06D7FA75-4768-FF4D-959C-FA772BDFE41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Tree>
    <p:extLst>
      <p:ext uri="{BB962C8B-B14F-4D97-AF65-F5344CB8AC3E}">
        <p14:creationId xmlns:p14="http://schemas.microsoft.com/office/powerpoint/2010/main" val="993620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lor Transition_4">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6E86C2C-175D-6746-AE92-BB6E3C529A26}"/>
              </a:ext>
            </a:extLst>
          </p:cNvPr>
          <p:cNvSpPr>
            <a:spLocks noGrp="1"/>
          </p:cNvSpPr>
          <p:nvPr>
            <p:ph type="dt" sz="half" idx="10"/>
          </p:nvPr>
        </p:nvSpPr>
        <p:spPr/>
        <p:txBody>
          <a:bodyPr/>
          <a:lstStyle/>
          <a:p>
            <a:fld id="{68B5EC5A-B15F-6649-9C6B-BB2DB3E417C9}" type="datetime1">
              <a:rPr lang="en-US" smtClean="0"/>
              <a:t>9/25/2024</a:t>
            </a:fld>
            <a:endParaRPr lang="en-US"/>
          </a:p>
        </p:txBody>
      </p:sp>
      <p:sp>
        <p:nvSpPr>
          <p:cNvPr id="5" name="Footer Placeholder 4">
            <a:extLst>
              <a:ext uri="{FF2B5EF4-FFF2-40B4-BE49-F238E27FC236}">
                <a16:creationId xmlns:a16="http://schemas.microsoft.com/office/drawing/2014/main" id="{4F96C72B-A6BC-2B46-82E4-3166BB8D96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A042A1-E20C-3C45-B21B-988D8277A7ED}"/>
              </a:ext>
            </a:extLst>
          </p:cNvPr>
          <p:cNvSpPr>
            <a:spLocks noGrp="1"/>
          </p:cNvSpPr>
          <p:nvPr>
            <p:ph type="sldNum" sz="quarter" idx="12"/>
          </p:nvPr>
        </p:nvSpPr>
        <p:spPr/>
        <p:txBody>
          <a:bodyPr/>
          <a:lstStyle/>
          <a:p>
            <a:fld id="{84E24DD3-0117-F947-8F74-C808912B5A2D}" type="slidenum">
              <a:rPr lang="en-US" smtClean="0"/>
              <a:t>‹#›</a:t>
            </a:fld>
            <a:endParaRPr lang="en-US"/>
          </a:p>
        </p:txBody>
      </p:sp>
      <p:sp>
        <p:nvSpPr>
          <p:cNvPr id="7" name="Rectangle 6">
            <a:extLst>
              <a:ext uri="{FF2B5EF4-FFF2-40B4-BE49-F238E27FC236}">
                <a16:creationId xmlns:a16="http://schemas.microsoft.com/office/drawing/2014/main" id="{CF3B22B5-418E-C14A-82F2-8BFB743584A1}"/>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6B2FB67-39A2-6E44-B495-201A124265B2}"/>
              </a:ext>
            </a:extLst>
          </p:cNvPr>
          <p:cNvSpPr/>
          <p:nvPr userDrawn="1"/>
        </p:nvSpPr>
        <p:spPr>
          <a:xfrm>
            <a:off x="838200" y="3163088"/>
            <a:ext cx="5478416" cy="265912"/>
          </a:xfrm>
          <a:prstGeom prst="rect">
            <a:avLst/>
          </a:prstGeom>
          <a:solidFill>
            <a:srgbClr val="69C8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A5B"/>
              </a:solidFill>
            </a:endParaRPr>
          </a:p>
        </p:txBody>
      </p:sp>
      <p:sp>
        <p:nvSpPr>
          <p:cNvPr id="25" name="Title 1">
            <a:extLst>
              <a:ext uri="{FF2B5EF4-FFF2-40B4-BE49-F238E27FC236}">
                <a16:creationId xmlns:a16="http://schemas.microsoft.com/office/drawing/2014/main" id="{C67B8F4E-F659-1547-8DA4-6F8B2DE11E45}"/>
              </a:ext>
            </a:extLst>
          </p:cNvPr>
          <p:cNvSpPr>
            <a:spLocks noGrp="1"/>
          </p:cNvSpPr>
          <p:nvPr>
            <p:ph type="ctrTitle"/>
          </p:nvPr>
        </p:nvSpPr>
        <p:spPr>
          <a:xfrm>
            <a:off x="838200" y="835572"/>
            <a:ext cx="10050416" cy="2119305"/>
          </a:xfrm>
        </p:spPr>
        <p:txBody>
          <a:bodyPr anchor="b">
            <a:normAutofit/>
          </a:bodyPr>
          <a:lstStyle>
            <a:lvl1pPr algn="l">
              <a:defRPr sz="8000" b="1">
                <a:solidFill>
                  <a:srgbClr val="69C8C3"/>
                </a:solidFill>
                <a:latin typeface="Arial" panose="020B0604020202020204" pitchFamily="34" charset="0"/>
                <a:cs typeface="Arial" panose="020B0604020202020204" pitchFamily="34" charset="0"/>
              </a:defRPr>
            </a:lvl1pPr>
          </a:lstStyle>
          <a:p>
            <a:r>
              <a:rPr lang="en-US"/>
              <a:t>Click to edit Master title style</a:t>
            </a:r>
          </a:p>
        </p:txBody>
      </p:sp>
      <p:sp>
        <p:nvSpPr>
          <p:cNvPr id="35" name="Text Placeholder 34">
            <a:extLst>
              <a:ext uri="{FF2B5EF4-FFF2-40B4-BE49-F238E27FC236}">
                <a16:creationId xmlns:a16="http://schemas.microsoft.com/office/drawing/2014/main" id="{53F48FB1-DCA1-0948-BA38-293261604383}"/>
              </a:ext>
            </a:extLst>
          </p:cNvPr>
          <p:cNvSpPr>
            <a:spLocks noGrp="1"/>
          </p:cNvSpPr>
          <p:nvPr>
            <p:ph type="body" sz="quarter" idx="14"/>
          </p:nvPr>
        </p:nvSpPr>
        <p:spPr>
          <a:xfrm>
            <a:off x="838200" y="3746980"/>
            <a:ext cx="10050416" cy="555625"/>
          </a:xfrm>
        </p:spPr>
        <p:txBody>
          <a:bodyPr>
            <a:noAutofit/>
          </a:bodyPr>
          <a:lstStyle>
            <a:lvl1pPr marL="0" indent="0">
              <a:buNone/>
              <a:defRPr sz="360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pic>
        <p:nvPicPr>
          <p:cNvPr id="16" name="Picture 15" descr="Mississi[ppi Department of Education logo">
            <a:extLst>
              <a:ext uri="{FF2B5EF4-FFF2-40B4-BE49-F238E27FC236}">
                <a16:creationId xmlns:a16="http://schemas.microsoft.com/office/drawing/2014/main" id="{06D7FA75-4768-FF4D-959C-FA772BDFE41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Tree>
    <p:extLst>
      <p:ext uri="{BB962C8B-B14F-4D97-AF65-F5344CB8AC3E}">
        <p14:creationId xmlns:p14="http://schemas.microsoft.com/office/powerpoint/2010/main" val="32919412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lor Transition_5">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6E86C2C-175D-6746-AE92-BB6E3C529A26}"/>
              </a:ext>
            </a:extLst>
          </p:cNvPr>
          <p:cNvSpPr>
            <a:spLocks noGrp="1"/>
          </p:cNvSpPr>
          <p:nvPr>
            <p:ph type="dt" sz="half" idx="10"/>
          </p:nvPr>
        </p:nvSpPr>
        <p:spPr/>
        <p:txBody>
          <a:bodyPr/>
          <a:lstStyle/>
          <a:p>
            <a:fld id="{68B5EC5A-B15F-6649-9C6B-BB2DB3E417C9}" type="datetime1">
              <a:rPr lang="en-US" smtClean="0"/>
              <a:t>9/25/2024</a:t>
            </a:fld>
            <a:endParaRPr lang="en-US"/>
          </a:p>
        </p:txBody>
      </p:sp>
      <p:sp>
        <p:nvSpPr>
          <p:cNvPr id="5" name="Footer Placeholder 4">
            <a:extLst>
              <a:ext uri="{FF2B5EF4-FFF2-40B4-BE49-F238E27FC236}">
                <a16:creationId xmlns:a16="http://schemas.microsoft.com/office/drawing/2014/main" id="{4F96C72B-A6BC-2B46-82E4-3166BB8D96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A042A1-E20C-3C45-B21B-988D8277A7ED}"/>
              </a:ext>
            </a:extLst>
          </p:cNvPr>
          <p:cNvSpPr>
            <a:spLocks noGrp="1"/>
          </p:cNvSpPr>
          <p:nvPr>
            <p:ph type="sldNum" sz="quarter" idx="12"/>
          </p:nvPr>
        </p:nvSpPr>
        <p:spPr/>
        <p:txBody>
          <a:bodyPr/>
          <a:lstStyle/>
          <a:p>
            <a:fld id="{84E24DD3-0117-F947-8F74-C808912B5A2D}" type="slidenum">
              <a:rPr lang="en-US" smtClean="0"/>
              <a:t>‹#›</a:t>
            </a:fld>
            <a:endParaRPr lang="en-US"/>
          </a:p>
        </p:txBody>
      </p:sp>
      <p:sp>
        <p:nvSpPr>
          <p:cNvPr id="7" name="Rectangle 6">
            <a:extLst>
              <a:ext uri="{FF2B5EF4-FFF2-40B4-BE49-F238E27FC236}">
                <a16:creationId xmlns:a16="http://schemas.microsoft.com/office/drawing/2014/main" id="{CF3B22B5-418E-C14A-82F2-8BFB743584A1}"/>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6B2FB67-39A2-6E44-B495-201A124265B2}"/>
              </a:ext>
            </a:extLst>
          </p:cNvPr>
          <p:cNvSpPr/>
          <p:nvPr userDrawn="1"/>
        </p:nvSpPr>
        <p:spPr>
          <a:xfrm>
            <a:off x="838200" y="3163088"/>
            <a:ext cx="5478416" cy="265912"/>
          </a:xfrm>
          <a:prstGeom prst="rect">
            <a:avLst/>
          </a:prstGeom>
          <a:solidFill>
            <a:srgbClr val="39A1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A5B"/>
              </a:solidFill>
            </a:endParaRPr>
          </a:p>
        </p:txBody>
      </p:sp>
      <p:sp>
        <p:nvSpPr>
          <p:cNvPr id="25" name="Title 1">
            <a:extLst>
              <a:ext uri="{FF2B5EF4-FFF2-40B4-BE49-F238E27FC236}">
                <a16:creationId xmlns:a16="http://schemas.microsoft.com/office/drawing/2014/main" id="{C67B8F4E-F659-1547-8DA4-6F8B2DE11E45}"/>
              </a:ext>
            </a:extLst>
          </p:cNvPr>
          <p:cNvSpPr>
            <a:spLocks noGrp="1"/>
          </p:cNvSpPr>
          <p:nvPr>
            <p:ph type="ctrTitle"/>
          </p:nvPr>
        </p:nvSpPr>
        <p:spPr>
          <a:xfrm>
            <a:off x="838200" y="835572"/>
            <a:ext cx="10050416" cy="2119305"/>
          </a:xfrm>
        </p:spPr>
        <p:txBody>
          <a:bodyPr anchor="b">
            <a:normAutofit/>
          </a:bodyPr>
          <a:lstStyle>
            <a:lvl1pPr algn="l">
              <a:defRPr sz="8000" b="1">
                <a:solidFill>
                  <a:srgbClr val="39A1BF"/>
                </a:solidFill>
                <a:latin typeface="Arial" panose="020B0604020202020204" pitchFamily="34" charset="0"/>
                <a:cs typeface="Arial" panose="020B0604020202020204" pitchFamily="34" charset="0"/>
              </a:defRPr>
            </a:lvl1pPr>
          </a:lstStyle>
          <a:p>
            <a:r>
              <a:rPr lang="en-US"/>
              <a:t>Click to edit Master title style</a:t>
            </a:r>
          </a:p>
        </p:txBody>
      </p:sp>
      <p:sp>
        <p:nvSpPr>
          <p:cNvPr id="35" name="Text Placeholder 34">
            <a:extLst>
              <a:ext uri="{FF2B5EF4-FFF2-40B4-BE49-F238E27FC236}">
                <a16:creationId xmlns:a16="http://schemas.microsoft.com/office/drawing/2014/main" id="{53F48FB1-DCA1-0948-BA38-293261604383}"/>
              </a:ext>
            </a:extLst>
          </p:cNvPr>
          <p:cNvSpPr>
            <a:spLocks noGrp="1"/>
          </p:cNvSpPr>
          <p:nvPr>
            <p:ph type="body" sz="quarter" idx="14"/>
          </p:nvPr>
        </p:nvSpPr>
        <p:spPr>
          <a:xfrm>
            <a:off x="838200" y="3746980"/>
            <a:ext cx="10050416" cy="555625"/>
          </a:xfrm>
        </p:spPr>
        <p:txBody>
          <a:bodyPr>
            <a:noAutofit/>
          </a:bodyPr>
          <a:lstStyle>
            <a:lvl1pPr marL="0" indent="0">
              <a:buNone/>
              <a:defRPr sz="360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pic>
        <p:nvPicPr>
          <p:cNvPr id="16" name="Picture 15" descr="Mississi[ppi Department of Education logo">
            <a:extLst>
              <a:ext uri="{FF2B5EF4-FFF2-40B4-BE49-F238E27FC236}">
                <a16:creationId xmlns:a16="http://schemas.microsoft.com/office/drawing/2014/main" id="{06D7FA75-4768-FF4D-959C-FA772BDFE41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Tree>
    <p:extLst>
      <p:ext uri="{BB962C8B-B14F-4D97-AF65-F5344CB8AC3E}">
        <p14:creationId xmlns:p14="http://schemas.microsoft.com/office/powerpoint/2010/main" val="30133651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lor Transition_6">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6E86C2C-175D-6746-AE92-BB6E3C529A26}"/>
              </a:ext>
            </a:extLst>
          </p:cNvPr>
          <p:cNvSpPr>
            <a:spLocks noGrp="1"/>
          </p:cNvSpPr>
          <p:nvPr>
            <p:ph type="dt" sz="half" idx="10"/>
          </p:nvPr>
        </p:nvSpPr>
        <p:spPr/>
        <p:txBody>
          <a:bodyPr/>
          <a:lstStyle/>
          <a:p>
            <a:fld id="{68B5EC5A-B15F-6649-9C6B-BB2DB3E417C9}" type="datetime1">
              <a:rPr lang="en-US" smtClean="0"/>
              <a:t>9/25/2024</a:t>
            </a:fld>
            <a:endParaRPr lang="en-US"/>
          </a:p>
        </p:txBody>
      </p:sp>
      <p:sp>
        <p:nvSpPr>
          <p:cNvPr id="5" name="Footer Placeholder 4">
            <a:extLst>
              <a:ext uri="{FF2B5EF4-FFF2-40B4-BE49-F238E27FC236}">
                <a16:creationId xmlns:a16="http://schemas.microsoft.com/office/drawing/2014/main" id="{4F96C72B-A6BC-2B46-82E4-3166BB8D96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A042A1-E20C-3C45-B21B-988D8277A7ED}"/>
              </a:ext>
            </a:extLst>
          </p:cNvPr>
          <p:cNvSpPr>
            <a:spLocks noGrp="1"/>
          </p:cNvSpPr>
          <p:nvPr>
            <p:ph type="sldNum" sz="quarter" idx="12"/>
          </p:nvPr>
        </p:nvSpPr>
        <p:spPr/>
        <p:txBody>
          <a:bodyPr/>
          <a:lstStyle/>
          <a:p>
            <a:fld id="{84E24DD3-0117-F947-8F74-C808912B5A2D}" type="slidenum">
              <a:rPr lang="en-US" smtClean="0"/>
              <a:t>‹#›</a:t>
            </a:fld>
            <a:endParaRPr lang="en-US"/>
          </a:p>
        </p:txBody>
      </p:sp>
      <p:sp>
        <p:nvSpPr>
          <p:cNvPr id="7" name="Rectangle 6">
            <a:extLst>
              <a:ext uri="{FF2B5EF4-FFF2-40B4-BE49-F238E27FC236}">
                <a16:creationId xmlns:a16="http://schemas.microsoft.com/office/drawing/2014/main" id="{CF3B22B5-418E-C14A-82F2-8BFB743584A1}"/>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6B2FB67-39A2-6E44-B495-201A124265B2}"/>
              </a:ext>
            </a:extLst>
          </p:cNvPr>
          <p:cNvSpPr/>
          <p:nvPr userDrawn="1"/>
        </p:nvSpPr>
        <p:spPr>
          <a:xfrm>
            <a:off x="838200" y="3163088"/>
            <a:ext cx="5478416" cy="265912"/>
          </a:xfrm>
          <a:prstGeom prst="rect">
            <a:avLst/>
          </a:prstGeom>
          <a:solidFill>
            <a:srgbClr val="A74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A5B"/>
              </a:solidFill>
            </a:endParaRPr>
          </a:p>
        </p:txBody>
      </p:sp>
      <p:sp>
        <p:nvSpPr>
          <p:cNvPr id="25" name="Title 1">
            <a:extLst>
              <a:ext uri="{FF2B5EF4-FFF2-40B4-BE49-F238E27FC236}">
                <a16:creationId xmlns:a16="http://schemas.microsoft.com/office/drawing/2014/main" id="{C67B8F4E-F659-1547-8DA4-6F8B2DE11E45}"/>
              </a:ext>
            </a:extLst>
          </p:cNvPr>
          <p:cNvSpPr>
            <a:spLocks noGrp="1"/>
          </p:cNvSpPr>
          <p:nvPr>
            <p:ph type="ctrTitle"/>
          </p:nvPr>
        </p:nvSpPr>
        <p:spPr>
          <a:xfrm>
            <a:off x="838200" y="835572"/>
            <a:ext cx="10050416" cy="2119305"/>
          </a:xfrm>
        </p:spPr>
        <p:txBody>
          <a:bodyPr anchor="b">
            <a:normAutofit/>
          </a:bodyPr>
          <a:lstStyle>
            <a:lvl1pPr algn="l">
              <a:defRPr sz="8000" b="1">
                <a:solidFill>
                  <a:srgbClr val="A74A7A"/>
                </a:solidFill>
                <a:latin typeface="Arial" panose="020B0604020202020204" pitchFamily="34" charset="0"/>
                <a:cs typeface="Arial" panose="020B0604020202020204" pitchFamily="34" charset="0"/>
              </a:defRPr>
            </a:lvl1pPr>
          </a:lstStyle>
          <a:p>
            <a:r>
              <a:rPr lang="en-US"/>
              <a:t>Click to edit Master title style</a:t>
            </a:r>
          </a:p>
        </p:txBody>
      </p:sp>
      <p:sp>
        <p:nvSpPr>
          <p:cNvPr id="35" name="Text Placeholder 34">
            <a:extLst>
              <a:ext uri="{FF2B5EF4-FFF2-40B4-BE49-F238E27FC236}">
                <a16:creationId xmlns:a16="http://schemas.microsoft.com/office/drawing/2014/main" id="{53F48FB1-DCA1-0948-BA38-293261604383}"/>
              </a:ext>
            </a:extLst>
          </p:cNvPr>
          <p:cNvSpPr>
            <a:spLocks noGrp="1"/>
          </p:cNvSpPr>
          <p:nvPr>
            <p:ph type="body" sz="quarter" idx="14"/>
          </p:nvPr>
        </p:nvSpPr>
        <p:spPr>
          <a:xfrm>
            <a:off x="838200" y="3746980"/>
            <a:ext cx="10050416" cy="555625"/>
          </a:xfrm>
        </p:spPr>
        <p:txBody>
          <a:bodyPr>
            <a:noAutofit/>
          </a:bodyPr>
          <a:lstStyle>
            <a:lvl1pPr marL="0" indent="0">
              <a:buNone/>
              <a:defRPr sz="360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pic>
        <p:nvPicPr>
          <p:cNvPr id="16" name="Picture 15" descr="Mississi[ppi Department of Education logo">
            <a:extLst>
              <a:ext uri="{FF2B5EF4-FFF2-40B4-BE49-F238E27FC236}">
                <a16:creationId xmlns:a16="http://schemas.microsoft.com/office/drawing/2014/main" id="{06D7FA75-4768-FF4D-959C-FA772BDFE41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Tree>
    <p:extLst>
      <p:ext uri="{BB962C8B-B14F-4D97-AF65-F5344CB8AC3E}">
        <p14:creationId xmlns:p14="http://schemas.microsoft.com/office/powerpoint/2010/main" val="4990341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ransition_Image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E45222-F49A-2946-B87B-CDB91409924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0224" y="0"/>
            <a:ext cx="12292224" cy="6858000"/>
          </a:xfrm>
          <a:prstGeom prst="rect">
            <a:avLst/>
          </a:prstGeom>
        </p:spPr>
      </p:pic>
      <p:sp>
        <p:nvSpPr>
          <p:cNvPr id="6" name="Rectangle 5">
            <a:extLst>
              <a:ext uri="{FF2B5EF4-FFF2-40B4-BE49-F238E27FC236}">
                <a16:creationId xmlns:a16="http://schemas.microsoft.com/office/drawing/2014/main" id="{9B149279-92D5-E048-A42D-31FBA8601084}"/>
              </a:ext>
            </a:extLst>
          </p:cNvPr>
          <p:cNvSpPr/>
          <p:nvPr userDrawn="1"/>
        </p:nvSpPr>
        <p:spPr>
          <a:xfrm>
            <a:off x="-100224" y="0"/>
            <a:ext cx="12292224" cy="6858000"/>
          </a:xfrm>
          <a:prstGeom prst="rect">
            <a:avLst/>
          </a:prstGeom>
          <a:gradFill flip="none" rotWithShape="1">
            <a:gsLst>
              <a:gs pos="0">
                <a:schemeClr val="accent3">
                  <a:lumMod val="36000"/>
                  <a:lumOff val="64000"/>
                  <a:alpha val="0"/>
                </a:schemeClr>
              </a:gs>
              <a:gs pos="41000">
                <a:schemeClr val="accent3">
                  <a:lumMod val="0"/>
                  <a:lumOff val="100000"/>
                  <a:alpha val="0"/>
                </a:schemeClr>
              </a:gs>
              <a:gs pos="100000">
                <a:schemeClr val="bg2">
                  <a:lumMod val="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3448F209-D135-AA41-BEFD-AA34260C9929}"/>
              </a:ext>
            </a:extLst>
          </p:cNvPr>
          <p:cNvCxnSpPr/>
          <p:nvPr userDrawn="1"/>
        </p:nvCxnSpPr>
        <p:spPr>
          <a:xfrm>
            <a:off x="470647" y="5655795"/>
            <a:ext cx="4558553" cy="0"/>
          </a:xfrm>
          <a:prstGeom prst="line">
            <a:avLst/>
          </a:prstGeom>
          <a:ln w="76200">
            <a:solidFill>
              <a:srgbClr val="69C8C3"/>
            </a:solidFill>
          </a:ln>
        </p:spPr>
        <p:style>
          <a:lnRef idx="1">
            <a:schemeClr val="accent1"/>
          </a:lnRef>
          <a:fillRef idx="0">
            <a:schemeClr val="accent1"/>
          </a:fillRef>
          <a:effectRef idx="0">
            <a:schemeClr val="accent1"/>
          </a:effectRef>
          <a:fontRef idx="minor">
            <a:schemeClr val="tx1"/>
          </a:fontRef>
        </p:style>
      </p:cxnSp>
      <p:pic>
        <p:nvPicPr>
          <p:cNvPr id="8" name="Picture 7" descr="Mississi[ppi Department of Education logo">
            <a:extLst>
              <a:ext uri="{FF2B5EF4-FFF2-40B4-BE49-F238E27FC236}">
                <a16:creationId xmlns:a16="http://schemas.microsoft.com/office/drawing/2014/main" id="{9026A4EA-A112-A94B-81AC-4BE075340DD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586275" y="6075361"/>
            <a:ext cx="1238172" cy="442818"/>
          </a:xfrm>
          <a:prstGeom prst="rect">
            <a:avLst/>
          </a:prstGeom>
        </p:spPr>
      </p:pic>
      <p:sp>
        <p:nvSpPr>
          <p:cNvPr id="2" name="Title 1">
            <a:extLst>
              <a:ext uri="{FF2B5EF4-FFF2-40B4-BE49-F238E27FC236}">
                <a16:creationId xmlns:a16="http://schemas.microsoft.com/office/drawing/2014/main" id="{7D7FFC99-FFCC-B042-B50D-2B5680E20D15}"/>
              </a:ext>
            </a:extLst>
          </p:cNvPr>
          <p:cNvSpPr>
            <a:spLocks noGrp="1"/>
          </p:cNvSpPr>
          <p:nvPr>
            <p:ph type="title"/>
          </p:nvPr>
        </p:nvSpPr>
        <p:spPr>
          <a:xfrm>
            <a:off x="408655" y="635431"/>
            <a:ext cx="4558553" cy="4866451"/>
          </a:xfrm>
        </p:spPr>
        <p:txBody>
          <a:bodyPr anchor="b" anchorCtr="0">
            <a:normAutofit/>
          </a:bodyPr>
          <a:lstStyle>
            <a:lvl1pPr>
              <a:defRPr sz="72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8277921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ransition_Image 2">
    <p:spTree>
      <p:nvGrpSpPr>
        <p:cNvPr id="1" name=""/>
        <p:cNvGrpSpPr/>
        <p:nvPr/>
      </p:nvGrpSpPr>
      <p:grpSpPr>
        <a:xfrm>
          <a:off x="0" y="0"/>
          <a:ext cx="0" cy="0"/>
          <a:chOff x="0" y="0"/>
          <a:chExt cx="0" cy="0"/>
        </a:xfrm>
      </p:grpSpPr>
      <p:pic>
        <p:nvPicPr>
          <p:cNvPr id="10" name="Picture 9" descr="Girl working while leaning over textbook">
            <a:extLst>
              <a:ext uri="{FF2B5EF4-FFF2-40B4-BE49-F238E27FC236}">
                <a16:creationId xmlns:a16="http://schemas.microsoft.com/office/drawing/2014/main" id="{AE6389C0-BABF-AE41-8EEA-3CD9FFCC1B1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0112" y="0"/>
            <a:ext cx="12292224" cy="6858000"/>
          </a:xfrm>
          <a:prstGeom prst="rect">
            <a:avLst/>
          </a:prstGeom>
        </p:spPr>
      </p:pic>
      <p:sp>
        <p:nvSpPr>
          <p:cNvPr id="6" name="Rectangle 5">
            <a:extLst>
              <a:ext uri="{FF2B5EF4-FFF2-40B4-BE49-F238E27FC236}">
                <a16:creationId xmlns:a16="http://schemas.microsoft.com/office/drawing/2014/main" id="{9B149279-92D5-E048-A42D-31FBA8601084}"/>
              </a:ext>
            </a:extLst>
          </p:cNvPr>
          <p:cNvSpPr/>
          <p:nvPr userDrawn="1"/>
        </p:nvSpPr>
        <p:spPr>
          <a:xfrm>
            <a:off x="-50112" y="0"/>
            <a:ext cx="12292224" cy="6858000"/>
          </a:xfrm>
          <a:prstGeom prst="rect">
            <a:avLst/>
          </a:prstGeom>
          <a:gradFill flip="none" rotWithShape="1">
            <a:gsLst>
              <a:gs pos="0">
                <a:schemeClr val="accent3">
                  <a:lumMod val="36000"/>
                  <a:lumOff val="64000"/>
                  <a:alpha val="0"/>
                </a:schemeClr>
              </a:gs>
              <a:gs pos="41000">
                <a:schemeClr val="accent3">
                  <a:lumMod val="0"/>
                  <a:lumOff val="100000"/>
                  <a:alpha val="0"/>
                </a:schemeClr>
              </a:gs>
              <a:gs pos="100000">
                <a:schemeClr val="bg2">
                  <a:lumMod val="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3448F209-D135-AA41-BEFD-AA34260C9929}"/>
              </a:ext>
            </a:extLst>
          </p:cNvPr>
          <p:cNvCxnSpPr/>
          <p:nvPr userDrawn="1"/>
        </p:nvCxnSpPr>
        <p:spPr>
          <a:xfrm>
            <a:off x="470647" y="5655795"/>
            <a:ext cx="4558553" cy="0"/>
          </a:xfrm>
          <a:prstGeom prst="line">
            <a:avLst/>
          </a:prstGeom>
          <a:ln w="76200">
            <a:solidFill>
              <a:srgbClr val="69C8C3"/>
            </a:solidFill>
          </a:ln>
        </p:spPr>
        <p:style>
          <a:lnRef idx="1">
            <a:schemeClr val="accent1"/>
          </a:lnRef>
          <a:fillRef idx="0">
            <a:schemeClr val="accent1"/>
          </a:fillRef>
          <a:effectRef idx="0">
            <a:schemeClr val="accent1"/>
          </a:effectRef>
          <a:fontRef idx="minor">
            <a:schemeClr val="tx1"/>
          </a:fontRef>
        </p:style>
      </p:cxnSp>
      <p:pic>
        <p:nvPicPr>
          <p:cNvPr id="8" name="Picture 7" descr="Mississi[ppi Department of Education logo">
            <a:extLst>
              <a:ext uri="{FF2B5EF4-FFF2-40B4-BE49-F238E27FC236}">
                <a16:creationId xmlns:a16="http://schemas.microsoft.com/office/drawing/2014/main" id="{9026A4EA-A112-A94B-81AC-4BE075340DD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586275" y="6075361"/>
            <a:ext cx="1238172" cy="442818"/>
          </a:xfrm>
          <a:prstGeom prst="rect">
            <a:avLst/>
          </a:prstGeom>
        </p:spPr>
      </p:pic>
      <p:sp>
        <p:nvSpPr>
          <p:cNvPr id="2" name="Title 1">
            <a:extLst>
              <a:ext uri="{FF2B5EF4-FFF2-40B4-BE49-F238E27FC236}">
                <a16:creationId xmlns:a16="http://schemas.microsoft.com/office/drawing/2014/main" id="{FC95B889-F2E9-9A4B-A33E-49E312820CAA}"/>
              </a:ext>
            </a:extLst>
          </p:cNvPr>
          <p:cNvSpPr>
            <a:spLocks noGrp="1"/>
          </p:cNvSpPr>
          <p:nvPr>
            <p:ph type="title"/>
          </p:nvPr>
        </p:nvSpPr>
        <p:spPr>
          <a:xfrm>
            <a:off x="439651" y="380623"/>
            <a:ext cx="4558553" cy="5121273"/>
          </a:xfrm>
        </p:spPr>
        <p:txBody>
          <a:bodyPr anchor="b" anchorCtr="0">
            <a:noAutofit/>
          </a:bodyPr>
          <a:lstStyle>
            <a:lvl1pPr>
              <a:defRPr sz="72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9828350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ransition_Image 3">
    <p:spTree>
      <p:nvGrpSpPr>
        <p:cNvPr id="1" name=""/>
        <p:cNvGrpSpPr/>
        <p:nvPr/>
      </p:nvGrpSpPr>
      <p:grpSpPr>
        <a:xfrm>
          <a:off x="0" y="0"/>
          <a:ext cx="0" cy="0"/>
          <a:chOff x="0" y="0"/>
          <a:chExt cx="0" cy="0"/>
        </a:xfrm>
      </p:grpSpPr>
      <p:pic>
        <p:nvPicPr>
          <p:cNvPr id="9" name="Picture 8" descr="A teacher teaching a class&#10;&#10;Description automatically generated with low confidence">
            <a:extLst>
              <a:ext uri="{FF2B5EF4-FFF2-40B4-BE49-F238E27FC236}">
                <a16:creationId xmlns:a16="http://schemas.microsoft.com/office/drawing/2014/main" id="{8F7DF7AC-C006-B240-B7F4-F67CAFFBC05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9B149279-92D5-E048-A42D-31FBA8601084}"/>
              </a:ext>
            </a:extLst>
          </p:cNvPr>
          <p:cNvSpPr/>
          <p:nvPr userDrawn="1"/>
        </p:nvSpPr>
        <p:spPr>
          <a:xfrm>
            <a:off x="-50112" y="0"/>
            <a:ext cx="12292224" cy="6858000"/>
          </a:xfrm>
          <a:prstGeom prst="rect">
            <a:avLst/>
          </a:prstGeom>
          <a:gradFill flip="none" rotWithShape="1">
            <a:gsLst>
              <a:gs pos="0">
                <a:schemeClr val="accent3">
                  <a:lumMod val="36000"/>
                  <a:lumOff val="64000"/>
                  <a:alpha val="0"/>
                </a:schemeClr>
              </a:gs>
              <a:gs pos="41000">
                <a:schemeClr val="accent3">
                  <a:lumMod val="0"/>
                  <a:lumOff val="100000"/>
                  <a:alpha val="0"/>
                </a:schemeClr>
              </a:gs>
              <a:gs pos="100000">
                <a:schemeClr val="bg2">
                  <a:lumMod val="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3448F209-D135-AA41-BEFD-AA34260C9929}"/>
              </a:ext>
            </a:extLst>
          </p:cNvPr>
          <p:cNvCxnSpPr/>
          <p:nvPr userDrawn="1"/>
        </p:nvCxnSpPr>
        <p:spPr>
          <a:xfrm>
            <a:off x="470647" y="5655795"/>
            <a:ext cx="4558553" cy="0"/>
          </a:xfrm>
          <a:prstGeom prst="line">
            <a:avLst/>
          </a:prstGeom>
          <a:ln w="76200">
            <a:solidFill>
              <a:srgbClr val="69C8C3"/>
            </a:solidFill>
          </a:ln>
        </p:spPr>
        <p:style>
          <a:lnRef idx="1">
            <a:schemeClr val="accent1"/>
          </a:lnRef>
          <a:fillRef idx="0">
            <a:schemeClr val="accent1"/>
          </a:fillRef>
          <a:effectRef idx="0">
            <a:schemeClr val="accent1"/>
          </a:effectRef>
          <a:fontRef idx="minor">
            <a:schemeClr val="tx1"/>
          </a:fontRef>
        </p:style>
      </p:cxnSp>
      <p:pic>
        <p:nvPicPr>
          <p:cNvPr id="8" name="Picture 7" descr="Mississi[ppi Department of Education logo">
            <a:extLst>
              <a:ext uri="{FF2B5EF4-FFF2-40B4-BE49-F238E27FC236}">
                <a16:creationId xmlns:a16="http://schemas.microsoft.com/office/drawing/2014/main" id="{9026A4EA-A112-A94B-81AC-4BE075340DD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586275" y="6075361"/>
            <a:ext cx="1238172" cy="442818"/>
          </a:xfrm>
          <a:prstGeom prst="rect">
            <a:avLst/>
          </a:prstGeom>
        </p:spPr>
      </p:pic>
      <p:sp>
        <p:nvSpPr>
          <p:cNvPr id="2" name="Title 1">
            <a:extLst>
              <a:ext uri="{FF2B5EF4-FFF2-40B4-BE49-F238E27FC236}">
                <a16:creationId xmlns:a16="http://schemas.microsoft.com/office/drawing/2014/main" id="{F8BF3C42-6097-E149-AEA0-6F411938B4E3}"/>
              </a:ext>
            </a:extLst>
          </p:cNvPr>
          <p:cNvSpPr>
            <a:spLocks noGrp="1"/>
          </p:cNvSpPr>
          <p:nvPr>
            <p:ph type="title"/>
          </p:nvPr>
        </p:nvSpPr>
        <p:spPr>
          <a:xfrm>
            <a:off x="408655" y="480447"/>
            <a:ext cx="4558553" cy="4990451"/>
          </a:xfrm>
        </p:spPr>
        <p:txBody>
          <a:bodyPr anchor="b" anchorCtr="0">
            <a:normAutofit/>
          </a:bodyPr>
          <a:lstStyle>
            <a:lvl1pPr>
              <a:defRPr sz="72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42678869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ransition_Image 4">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92FAE2F-A945-3944-85DC-35B8286B338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89" y="0"/>
            <a:ext cx="12191111" cy="6858000"/>
          </a:xfrm>
          <a:prstGeom prst="rect">
            <a:avLst/>
          </a:prstGeom>
        </p:spPr>
      </p:pic>
      <p:sp>
        <p:nvSpPr>
          <p:cNvPr id="6" name="Rectangle 5">
            <a:extLst>
              <a:ext uri="{FF2B5EF4-FFF2-40B4-BE49-F238E27FC236}">
                <a16:creationId xmlns:a16="http://schemas.microsoft.com/office/drawing/2014/main" id="{9B149279-92D5-E048-A42D-31FBA8601084}"/>
              </a:ext>
            </a:extLst>
          </p:cNvPr>
          <p:cNvSpPr/>
          <p:nvPr userDrawn="1"/>
        </p:nvSpPr>
        <p:spPr>
          <a:xfrm>
            <a:off x="0" y="0"/>
            <a:ext cx="12292224" cy="6858000"/>
          </a:xfrm>
          <a:prstGeom prst="rect">
            <a:avLst/>
          </a:prstGeom>
          <a:gradFill flip="none" rotWithShape="1">
            <a:gsLst>
              <a:gs pos="0">
                <a:schemeClr val="accent3">
                  <a:lumMod val="36000"/>
                  <a:lumOff val="64000"/>
                  <a:alpha val="0"/>
                </a:schemeClr>
              </a:gs>
              <a:gs pos="41000">
                <a:schemeClr val="accent3">
                  <a:lumMod val="0"/>
                  <a:lumOff val="100000"/>
                  <a:alpha val="0"/>
                </a:schemeClr>
              </a:gs>
              <a:gs pos="100000">
                <a:schemeClr val="bg2">
                  <a:lumMod val="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3448F209-D135-AA41-BEFD-AA34260C9929}"/>
              </a:ext>
            </a:extLst>
          </p:cNvPr>
          <p:cNvCxnSpPr/>
          <p:nvPr userDrawn="1"/>
        </p:nvCxnSpPr>
        <p:spPr>
          <a:xfrm>
            <a:off x="470647" y="5655795"/>
            <a:ext cx="4558553" cy="0"/>
          </a:xfrm>
          <a:prstGeom prst="line">
            <a:avLst/>
          </a:prstGeom>
          <a:ln w="76200">
            <a:solidFill>
              <a:srgbClr val="69C8C3"/>
            </a:solidFill>
          </a:ln>
        </p:spPr>
        <p:style>
          <a:lnRef idx="1">
            <a:schemeClr val="accent1"/>
          </a:lnRef>
          <a:fillRef idx="0">
            <a:schemeClr val="accent1"/>
          </a:fillRef>
          <a:effectRef idx="0">
            <a:schemeClr val="accent1"/>
          </a:effectRef>
          <a:fontRef idx="minor">
            <a:schemeClr val="tx1"/>
          </a:fontRef>
        </p:style>
      </p:cxnSp>
      <p:pic>
        <p:nvPicPr>
          <p:cNvPr id="8" name="Picture 7" descr="Mississi[ppi Department of Education logo">
            <a:extLst>
              <a:ext uri="{FF2B5EF4-FFF2-40B4-BE49-F238E27FC236}">
                <a16:creationId xmlns:a16="http://schemas.microsoft.com/office/drawing/2014/main" id="{9026A4EA-A112-A94B-81AC-4BE075340DD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586275" y="6075361"/>
            <a:ext cx="1238172" cy="442818"/>
          </a:xfrm>
          <a:prstGeom prst="rect">
            <a:avLst/>
          </a:prstGeom>
        </p:spPr>
      </p:pic>
      <p:sp>
        <p:nvSpPr>
          <p:cNvPr id="2" name="Title 1">
            <a:extLst>
              <a:ext uri="{FF2B5EF4-FFF2-40B4-BE49-F238E27FC236}">
                <a16:creationId xmlns:a16="http://schemas.microsoft.com/office/drawing/2014/main" id="{3D068261-7C2B-2043-A313-794866D392BD}"/>
              </a:ext>
            </a:extLst>
          </p:cNvPr>
          <p:cNvSpPr>
            <a:spLocks noGrp="1"/>
          </p:cNvSpPr>
          <p:nvPr>
            <p:ph type="title"/>
          </p:nvPr>
        </p:nvSpPr>
        <p:spPr>
          <a:xfrm>
            <a:off x="408655" y="511443"/>
            <a:ext cx="4558553" cy="5021441"/>
          </a:xfrm>
        </p:spPr>
        <p:txBody>
          <a:bodyPr anchor="b" anchorCtr="0">
            <a:noAutofit/>
          </a:bodyPr>
          <a:lstStyle>
            <a:lvl1pPr>
              <a:defRPr sz="72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6703531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ransition_Image 5">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4223DED-4585-F74E-BC9C-2599464E512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0112" y="-21265"/>
            <a:ext cx="12292224" cy="7019224"/>
          </a:xfrm>
          <a:prstGeom prst="rect">
            <a:avLst/>
          </a:prstGeom>
        </p:spPr>
      </p:pic>
      <p:sp>
        <p:nvSpPr>
          <p:cNvPr id="6" name="Rectangle 5">
            <a:extLst>
              <a:ext uri="{FF2B5EF4-FFF2-40B4-BE49-F238E27FC236}">
                <a16:creationId xmlns:a16="http://schemas.microsoft.com/office/drawing/2014/main" id="{9B149279-92D5-E048-A42D-31FBA8601084}"/>
              </a:ext>
            </a:extLst>
          </p:cNvPr>
          <p:cNvSpPr/>
          <p:nvPr userDrawn="1"/>
        </p:nvSpPr>
        <p:spPr>
          <a:xfrm>
            <a:off x="-50112" y="-37240"/>
            <a:ext cx="12292224" cy="7019224"/>
          </a:xfrm>
          <a:prstGeom prst="rect">
            <a:avLst/>
          </a:prstGeom>
          <a:gradFill flip="none" rotWithShape="1">
            <a:gsLst>
              <a:gs pos="0">
                <a:schemeClr val="accent3">
                  <a:lumMod val="36000"/>
                  <a:lumOff val="64000"/>
                  <a:alpha val="0"/>
                </a:schemeClr>
              </a:gs>
              <a:gs pos="41000">
                <a:schemeClr val="accent3">
                  <a:lumMod val="0"/>
                  <a:lumOff val="100000"/>
                  <a:alpha val="0"/>
                </a:schemeClr>
              </a:gs>
              <a:gs pos="100000">
                <a:schemeClr val="bg2">
                  <a:lumMod val="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3448F209-D135-AA41-BEFD-AA34260C9929}"/>
              </a:ext>
            </a:extLst>
          </p:cNvPr>
          <p:cNvCxnSpPr/>
          <p:nvPr userDrawn="1"/>
        </p:nvCxnSpPr>
        <p:spPr>
          <a:xfrm>
            <a:off x="470647" y="5655795"/>
            <a:ext cx="4558553" cy="0"/>
          </a:xfrm>
          <a:prstGeom prst="line">
            <a:avLst/>
          </a:prstGeom>
          <a:ln w="76200">
            <a:solidFill>
              <a:srgbClr val="69C8C3"/>
            </a:solidFill>
          </a:ln>
        </p:spPr>
        <p:style>
          <a:lnRef idx="1">
            <a:schemeClr val="accent1"/>
          </a:lnRef>
          <a:fillRef idx="0">
            <a:schemeClr val="accent1"/>
          </a:fillRef>
          <a:effectRef idx="0">
            <a:schemeClr val="accent1"/>
          </a:effectRef>
          <a:fontRef idx="minor">
            <a:schemeClr val="tx1"/>
          </a:fontRef>
        </p:style>
      </p:cxnSp>
      <p:pic>
        <p:nvPicPr>
          <p:cNvPr id="8" name="Picture 7" descr="Mississi[ppi Department of Education logo">
            <a:extLst>
              <a:ext uri="{FF2B5EF4-FFF2-40B4-BE49-F238E27FC236}">
                <a16:creationId xmlns:a16="http://schemas.microsoft.com/office/drawing/2014/main" id="{9026A4EA-A112-A94B-81AC-4BE075340DD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586275" y="6075361"/>
            <a:ext cx="1238172" cy="442818"/>
          </a:xfrm>
          <a:prstGeom prst="rect">
            <a:avLst/>
          </a:prstGeom>
        </p:spPr>
      </p:pic>
      <p:sp>
        <p:nvSpPr>
          <p:cNvPr id="2" name="TextBox 1">
            <a:extLst>
              <a:ext uri="{FF2B5EF4-FFF2-40B4-BE49-F238E27FC236}">
                <a16:creationId xmlns:a16="http://schemas.microsoft.com/office/drawing/2014/main" id="{6215581E-3ED5-CC47-BBF5-03361955FBF2}"/>
              </a:ext>
            </a:extLst>
          </p:cNvPr>
          <p:cNvSpPr txBox="1"/>
          <p:nvPr userDrawn="1"/>
        </p:nvSpPr>
        <p:spPr>
          <a:xfrm>
            <a:off x="7076661" y="168965"/>
            <a:ext cx="0" cy="0"/>
          </a:xfrm>
          <a:prstGeom prst="rect">
            <a:avLst/>
          </a:prstGeom>
        </p:spPr>
        <p:txBody>
          <a:bodyPr vert="horz" wrap="none" lIns="91440" tIns="45720" rIns="91440" bIns="45720" rtlCol="0" anchor="ctr">
            <a:noAutofit/>
          </a:bodyPr>
          <a:lstStyle/>
          <a:p>
            <a:pPr algn="l" fontAlgn="base"/>
            <a:endParaRPr lang="en-US" sz="8000" b="1">
              <a:solidFill>
                <a:srgbClr val="003B71"/>
              </a:solidFill>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3570BF63-EF7F-3241-9C2D-8A00E3D8C4E5}"/>
              </a:ext>
            </a:extLst>
          </p:cNvPr>
          <p:cNvSpPr>
            <a:spLocks noGrp="1"/>
          </p:cNvSpPr>
          <p:nvPr>
            <p:ph type="title"/>
          </p:nvPr>
        </p:nvSpPr>
        <p:spPr>
          <a:xfrm>
            <a:off x="408655" y="728419"/>
            <a:ext cx="4558553" cy="4788975"/>
          </a:xfrm>
        </p:spPr>
        <p:txBody>
          <a:bodyPr anchor="b" anchorCtr="0">
            <a:noAutofit/>
          </a:bodyPr>
          <a:lstStyle>
            <a:lvl1pPr>
              <a:defRPr sz="72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722011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te Board Goals">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9D9CDFB-04FC-1C45-BCF2-7BF44CD5916B}"/>
              </a:ext>
            </a:extLst>
          </p:cNvPr>
          <p:cNvSpPr>
            <a:spLocks noGrp="1"/>
          </p:cNvSpPr>
          <p:nvPr>
            <p:ph type="sldNum" sz="quarter" idx="12"/>
          </p:nvPr>
        </p:nvSpPr>
        <p:spPr>
          <a:xfrm>
            <a:off x="9066748" y="260350"/>
            <a:ext cx="2743200" cy="365125"/>
          </a:xfrm>
        </p:spPr>
        <p:txBody>
          <a:bodyPr/>
          <a:lstStyle>
            <a:lvl1pPr>
              <a:defRPr sz="2800" b="1">
                <a:solidFill>
                  <a:srgbClr val="5FAADE"/>
                </a:solidFill>
                <a:latin typeface="Arial" panose="020B0604020202020204" pitchFamily="34" charset="0"/>
                <a:cs typeface="Arial" panose="020B0604020202020204" pitchFamily="34" charset="0"/>
              </a:defRPr>
            </a:lvl1pPr>
          </a:lstStyle>
          <a:p>
            <a:fld id="{84E24DD3-0117-F947-8F74-C808912B5A2D}" type="slidenum">
              <a:rPr lang="en-US" smtClean="0"/>
              <a:pPr/>
              <a:t>‹#›</a:t>
            </a:fld>
            <a:endParaRPr lang="en-US"/>
          </a:p>
        </p:txBody>
      </p:sp>
      <p:pic>
        <p:nvPicPr>
          <p:cNvPr id="28" name="Graphic 27">
            <a:extLst>
              <a:ext uri="{FF2B5EF4-FFF2-40B4-BE49-F238E27FC236}">
                <a16:creationId xmlns:a16="http://schemas.microsoft.com/office/drawing/2014/main" id="{A709C453-856A-3246-893D-4B40BFCF6B9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349728" y="2951211"/>
            <a:ext cx="1027214" cy="914400"/>
          </a:xfrm>
          <a:prstGeom prst="rect">
            <a:avLst/>
          </a:prstGeom>
        </p:spPr>
      </p:pic>
      <p:cxnSp>
        <p:nvCxnSpPr>
          <p:cNvPr id="30" name="Straight Connector 29">
            <a:extLst>
              <a:ext uri="{FF2B5EF4-FFF2-40B4-BE49-F238E27FC236}">
                <a16:creationId xmlns:a16="http://schemas.microsoft.com/office/drawing/2014/main" id="{BDC82DC9-14B7-884D-A1F0-DD3535A167C0}"/>
              </a:ext>
            </a:extLst>
          </p:cNvPr>
          <p:cNvCxnSpPr>
            <a:cxnSpLocks/>
          </p:cNvCxnSpPr>
          <p:nvPr userDrawn="1"/>
        </p:nvCxnSpPr>
        <p:spPr>
          <a:xfrm flipH="1">
            <a:off x="491447" y="733806"/>
            <a:ext cx="1120910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7FDAB950-8708-1144-AF83-EB34DED0B4D1}"/>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descr="Mississi[ppi Department of Education logo">
            <a:extLst>
              <a:ext uri="{FF2B5EF4-FFF2-40B4-BE49-F238E27FC236}">
                <a16:creationId xmlns:a16="http://schemas.microsoft.com/office/drawing/2014/main" id="{EC068218-4799-9B4D-8F36-593A6CDCCC8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
        <p:nvSpPr>
          <p:cNvPr id="33" name="Rectangle 32">
            <a:extLst>
              <a:ext uri="{FF2B5EF4-FFF2-40B4-BE49-F238E27FC236}">
                <a16:creationId xmlns:a16="http://schemas.microsoft.com/office/drawing/2014/main" id="{18ADC1EF-E950-C542-A532-660435656B18}"/>
              </a:ext>
            </a:extLst>
          </p:cNvPr>
          <p:cNvSpPr/>
          <p:nvPr userDrawn="1"/>
        </p:nvSpPr>
        <p:spPr>
          <a:xfrm>
            <a:off x="1645920" y="1222408"/>
            <a:ext cx="4215865" cy="1164657"/>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182880" rtlCol="0" anchor="ctr"/>
          <a:lstStyle/>
          <a:p>
            <a:r>
              <a:rPr lang="en-US" b="1">
                <a:solidFill>
                  <a:schemeClr val="tx1">
                    <a:lumMod val="75000"/>
                    <a:lumOff val="25000"/>
                  </a:schemeClr>
                </a:solidFill>
                <a:latin typeface="Arial Black" panose="020B0604020202020204" pitchFamily="34" charset="0"/>
                <a:cs typeface="Arial Black" panose="020B0604020202020204" pitchFamily="34" charset="0"/>
              </a:rPr>
              <a:t>ALL</a:t>
            </a:r>
            <a:r>
              <a:rPr lang="en-US">
                <a:solidFill>
                  <a:schemeClr val="tx1">
                    <a:lumMod val="75000"/>
                    <a:lumOff val="25000"/>
                  </a:schemeClr>
                </a:solidFill>
                <a:latin typeface="Arial" panose="020B0604020202020204" pitchFamily="34" charset="0"/>
                <a:cs typeface="Arial" panose="020B0604020202020204" pitchFamily="34" charset="0"/>
              </a:rPr>
              <a:t> Students Proficient </a:t>
            </a:r>
            <a:br>
              <a:rPr lang="en-US">
                <a:solidFill>
                  <a:schemeClr val="tx1">
                    <a:lumMod val="75000"/>
                    <a:lumOff val="25000"/>
                  </a:schemeClr>
                </a:solidFill>
                <a:latin typeface="Arial" panose="020B0604020202020204" pitchFamily="34" charset="0"/>
                <a:cs typeface="Arial" panose="020B0604020202020204" pitchFamily="34" charset="0"/>
              </a:rPr>
            </a:br>
            <a:r>
              <a:rPr lang="en-US">
                <a:solidFill>
                  <a:schemeClr val="tx1">
                    <a:lumMod val="75000"/>
                    <a:lumOff val="25000"/>
                  </a:schemeClr>
                </a:solidFill>
                <a:latin typeface="Arial" panose="020B0604020202020204" pitchFamily="34" charset="0"/>
                <a:cs typeface="Arial" panose="020B0604020202020204" pitchFamily="34" charset="0"/>
              </a:rPr>
              <a:t>and Showing Growth in All </a:t>
            </a:r>
            <a:br>
              <a:rPr lang="en-US">
                <a:solidFill>
                  <a:schemeClr val="tx1">
                    <a:lumMod val="75000"/>
                    <a:lumOff val="25000"/>
                  </a:schemeClr>
                </a:solidFill>
                <a:latin typeface="Arial" panose="020B0604020202020204" pitchFamily="34" charset="0"/>
                <a:cs typeface="Arial" panose="020B0604020202020204" pitchFamily="34" charset="0"/>
              </a:rPr>
            </a:br>
            <a:r>
              <a:rPr lang="en-US">
                <a:solidFill>
                  <a:schemeClr val="tx1">
                    <a:lumMod val="75000"/>
                    <a:lumOff val="25000"/>
                  </a:schemeClr>
                </a:solidFill>
                <a:latin typeface="Arial" panose="020B0604020202020204" pitchFamily="34" charset="0"/>
                <a:cs typeface="Arial" panose="020B0604020202020204" pitchFamily="34" charset="0"/>
              </a:rPr>
              <a:t>Assessed Areas</a:t>
            </a:r>
          </a:p>
        </p:txBody>
      </p:sp>
      <p:sp>
        <p:nvSpPr>
          <p:cNvPr id="34" name="Rectangle 33">
            <a:extLst>
              <a:ext uri="{FF2B5EF4-FFF2-40B4-BE49-F238E27FC236}">
                <a16:creationId xmlns:a16="http://schemas.microsoft.com/office/drawing/2014/main" id="{74F33589-56F9-3549-89FB-15D80688A547}"/>
              </a:ext>
            </a:extLst>
          </p:cNvPr>
          <p:cNvSpPr/>
          <p:nvPr userDrawn="1"/>
        </p:nvSpPr>
        <p:spPr>
          <a:xfrm>
            <a:off x="1645920" y="2666197"/>
            <a:ext cx="4215865" cy="1164657"/>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182880" rtlCol="0" anchor="ctr"/>
          <a:lstStyle/>
          <a:p>
            <a:r>
              <a:rPr lang="en-US" b="1">
                <a:solidFill>
                  <a:schemeClr val="tx1">
                    <a:lumMod val="75000"/>
                    <a:lumOff val="25000"/>
                  </a:schemeClr>
                </a:solidFill>
                <a:latin typeface="Arial Black" panose="020B0604020202020204" pitchFamily="34" charset="0"/>
                <a:cs typeface="Arial Black" panose="020B0604020202020204" pitchFamily="34" charset="0"/>
              </a:rPr>
              <a:t>EVERY</a:t>
            </a:r>
            <a:r>
              <a:rPr lang="en-US">
                <a:solidFill>
                  <a:schemeClr val="tx1">
                    <a:lumMod val="75000"/>
                    <a:lumOff val="25000"/>
                  </a:schemeClr>
                </a:solidFill>
                <a:latin typeface="Arial" panose="020B0604020202020204" pitchFamily="34" charset="0"/>
                <a:cs typeface="Arial" panose="020B0604020202020204" pitchFamily="34" charset="0"/>
              </a:rPr>
              <a:t> Student Graduates </a:t>
            </a:r>
            <a:br>
              <a:rPr lang="en-US">
                <a:solidFill>
                  <a:schemeClr val="tx1">
                    <a:lumMod val="75000"/>
                    <a:lumOff val="25000"/>
                  </a:schemeClr>
                </a:solidFill>
                <a:latin typeface="Arial" panose="020B0604020202020204" pitchFamily="34" charset="0"/>
                <a:cs typeface="Arial" panose="020B0604020202020204" pitchFamily="34" charset="0"/>
              </a:rPr>
            </a:br>
            <a:r>
              <a:rPr lang="en-US">
                <a:solidFill>
                  <a:schemeClr val="tx1">
                    <a:lumMod val="75000"/>
                    <a:lumOff val="25000"/>
                  </a:schemeClr>
                </a:solidFill>
                <a:latin typeface="Arial" panose="020B0604020202020204" pitchFamily="34" charset="0"/>
                <a:cs typeface="Arial" panose="020B0604020202020204" pitchFamily="34" charset="0"/>
              </a:rPr>
              <a:t>from High School and is Ready </a:t>
            </a:r>
            <a:br>
              <a:rPr lang="en-US">
                <a:solidFill>
                  <a:schemeClr val="tx1">
                    <a:lumMod val="75000"/>
                    <a:lumOff val="25000"/>
                  </a:schemeClr>
                </a:solidFill>
                <a:latin typeface="Arial" panose="020B0604020202020204" pitchFamily="34" charset="0"/>
                <a:cs typeface="Arial" panose="020B0604020202020204" pitchFamily="34" charset="0"/>
              </a:rPr>
            </a:br>
            <a:r>
              <a:rPr lang="en-US">
                <a:solidFill>
                  <a:schemeClr val="tx1">
                    <a:lumMod val="75000"/>
                    <a:lumOff val="25000"/>
                  </a:schemeClr>
                </a:solidFill>
                <a:latin typeface="Arial" panose="020B0604020202020204" pitchFamily="34" charset="0"/>
                <a:cs typeface="Arial" panose="020B0604020202020204" pitchFamily="34" charset="0"/>
              </a:rPr>
              <a:t>for College and Career</a:t>
            </a:r>
          </a:p>
        </p:txBody>
      </p:sp>
      <p:sp>
        <p:nvSpPr>
          <p:cNvPr id="35" name="Rectangle 34">
            <a:extLst>
              <a:ext uri="{FF2B5EF4-FFF2-40B4-BE49-F238E27FC236}">
                <a16:creationId xmlns:a16="http://schemas.microsoft.com/office/drawing/2014/main" id="{1698876D-FC4A-DA45-BCB6-D07D18AF04CE}"/>
              </a:ext>
            </a:extLst>
          </p:cNvPr>
          <p:cNvSpPr/>
          <p:nvPr userDrawn="1"/>
        </p:nvSpPr>
        <p:spPr>
          <a:xfrm>
            <a:off x="1645920" y="4109987"/>
            <a:ext cx="4215865" cy="1164657"/>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182880" rtlCol="0" anchor="ctr"/>
          <a:lstStyle/>
          <a:p>
            <a:r>
              <a:rPr lang="en-US" b="1">
                <a:solidFill>
                  <a:schemeClr val="tx1">
                    <a:lumMod val="75000"/>
                    <a:lumOff val="25000"/>
                  </a:schemeClr>
                </a:solidFill>
                <a:latin typeface="Arial Black" panose="020B0604020202020204" pitchFamily="34" charset="0"/>
                <a:cs typeface="Arial Black" panose="020B0604020202020204" pitchFamily="34" charset="0"/>
              </a:rPr>
              <a:t>EVERY</a:t>
            </a:r>
            <a:r>
              <a:rPr lang="en-US">
                <a:solidFill>
                  <a:schemeClr val="tx1">
                    <a:lumMod val="75000"/>
                    <a:lumOff val="25000"/>
                  </a:schemeClr>
                </a:solidFill>
                <a:latin typeface="Arial" panose="020B0604020202020204" pitchFamily="34" charset="0"/>
                <a:cs typeface="Arial" panose="020B0604020202020204" pitchFamily="34" charset="0"/>
              </a:rPr>
              <a:t> Child Has Access </a:t>
            </a:r>
            <a:br>
              <a:rPr lang="en-US">
                <a:solidFill>
                  <a:schemeClr val="tx1">
                    <a:lumMod val="75000"/>
                    <a:lumOff val="25000"/>
                  </a:schemeClr>
                </a:solidFill>
                <a:latin typeface="Arial" panose="020B0604020202020204" pitchFamily="34" charset="0"/>
                <a:cs typeface="Arial" panose="020B0604020202020204" pitchFamily="34" charset="0"/>
              </a:rPr>
            </a:br>
            <a:r>
              <a:rPr lang="en-US">
                <a:solidFill>
                  <a:schemeClr val="tx1">
                    <a:lumMod val="75000"/>
                    <a:lumOff val="25000"/>
                  </a:schemeClr>
                </a:solidFill>
                <a:latin typeface="Arial" panose="020B0604020202020204" pitchFamily="34" charset="0"/>
                <a:cs typeface="Arial" panose="020B0604020202020204" pitchFamily="34" charset="0"/>
              </a:rPr>
              <a:t>to a High-Quality Early </a:t>
            </a:r>
            <a:br>
              <a:rPr lang="en-US">
                <a:solidFill>
                  <a:schemeClr val="tx1">
                    <a:lumMod val="75000"/>
                    <a:lumOff val="25000"/>
                  </a:schemeClr>
                </a:solidFill>
                <a:latin typeface="Arial" panose="020B0604020202020204" pitchFamily="34" charset="0"/>
                <a:cs typeface="Arial" panose="020B0604020202020204" pitchFamily="34" charset="0"/>
              </a:rPr>
            </a:br>
            <a:r>
              <a:rPr lang="en-US">
                <a:solidFill>
                  <a:schemeClr val="tx1">
                    <a:lumMod val="75000"/>
                    <a:lumOff val="25000"/>
                  </a:schemeClr>
                </a:solidFill>
                <a:latin typeface="Arial" panose="020B0604020202020204" pitchFamily="34" charset="0"/>
                <a:cs typeface="Arial" panose="020B0604020202020204" pitchFamily="34" charset="0"/>
              </a:rPr>
              <a:t>Childhood Program</a:t>
            </a:r>
          </a:p>
        </p:txBody>
      </p:sp>
      <p:sp>
        <p:nvSpPr>
          <p:cNvPr id="36" name="Rectangle 35">
            <a:extLst>
              <a:ext uri="{FF2B5EF4-FFF2-40B4-BE49-F238E27FC236}">
                <a16:creationId xmlns:a16="http://schemas.microsoft.com/office/drawing/2014/main" id="{77156B17-16E6-C941-A299-F7A86CF04FB3}"/>
              </a:ext>
            </a:extLst>
          </p:cNvPr>
          <p:cNvSpPr/>
          <p:nvPr userDrawn="1"/>
        </p:nvSpPr>
        <p:spPr>
          <a:xfrm>
            <a:off x="6294922" y="1222408"/>
            <a:ext cx="4215865" cy="1164657"/>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45720" rIns="274320" bIns="45720" rtlCol="0" anchor="ctr"/>
          <a:lstStyle/>
          <a:p>
            <a:pPr algn="r"/>
            <a:r>
              <a:rPr lang="en-US" b="1">
                <a:solidFill>
                  <a:schemeClr val="tx1">
                    <a:lumMod val="75000"/>
                    <a:lumOff val="25000"/>
                  </a:schemeClr>
                </a:solidFill>
                <a:latin typeface="Arial Black"/>
                <a:cs typeface="Arial Black" panose="020B0604020202020204" pitchFamily="34" charset="0"/>
              </a:rPr>
              <a:t>EVERY </a:t>
            </a:r>
            <a:r>
              <a:rPr lang="en-US">
                <a:solidFill>
                  <a:schemeClr val="tx1">
                    <a:lumMod val="75000"/>
                    <a:lumOff val="25000"/>
                  </a:schemeClr>
                </a:solidFill>
                <a:latin typeface="Arial"/>
                <a:cs typeface="Arial"/>
              </a:rPr>
              <a:t>School Has Effective Teachers and Leaders</a:t>
            </a:r>
          </a:p>
        </p:txBody>
      </p:sp>
      <p:sp>
        <p:nvSpPr>
          <p:cNvPr id="37" name="Rectangle 36">
            <a:extLst>
              <a:ext uri="{FF2B5EF4-FFF2-40B4-BE49-F238E27FC236}">
                <a16:creationId xmlns:a16="http://schemas.microsoft.com/office/drawing/2014/main" id="{60F2D9AD-F3C7-B94C-ADAC-5B40319ED59E}"/>
              </a:ext>
            </a:extLst>
          </p:cNvPr>
          <p:cNvSpPr/>
          <p:nvPr userDrawn="1"/>
        </p:nvSpPr>
        <p:spPr>
          <a:xfrm>
            <a:off x="6294922" y="2666197"/>
            <a:ext cx="4215865" cy="1164657"/>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274320" rtlCol="0" anchor="ctr"/>
          <a:lstStyle/>
          <a:p>
            <a:pPr algn="r"/>
            <a:r>
              <a:rPr lang="en-US" b="1">
                <a:solidFill>
                  <a:schemeClr val="tx1">
                    <a:lumMod val="75000"/>
                    <a:lumOff val="25000"/>
                  </a:schemeClr>
                </a:solidFill>
                <a:latin typeface="Arial Black" panose="020B0604020202020204" pitchFamily="34" charset="0"/>
                <a:cs typeface="Arial Black" panose="020B0604020202020204" pitchFamily="34" charset="0"/>
              </a:rPr>
              <a:t>EVERY</a:t>
            </a:r>
            <a:r>
              <a:rPr lang="en-US">
                <a:solidFill>
                  <a:schemeClr val="tx1">
                    <a:lumMod val="75000"/>
                    <a:lumOff val="25000"/>
                  </a:schemeClr>
                </a:solidFill>
                <a:latin typeface="Arial" panose="020B0604020202020204" pitchFamily="34" charset="0"/>
                <a:cs typeface="Arial" panose="020B0604020202020204" pitchFamily="34" charset="0"/>
              </a:rPr>
              <a:t> Community Effectively Uses a World-Class Data System to Improve Student Outcomes</a:t>
            </a:r>
          </a:p>
        </p:txBody>
      </p:sp>
      <p:sp>
        <p:nvSpPr>
          <p:cNvPr id="38" name="Rectangle 37">
            <a:extLst>
              <a:ext uri="{FF2B5EF4-FFF2-40B4-BE49-F238E27FC236}">
                <a16:creationId xmlns:a16="http://schemas.microsoft.com/office/drawing/2014/main" id="{9B9B6281-3D75-E94D-AC04-61E0399F0D06}"/>
              </a:ext>
            </a:extLst>
          </p:cNvPr>
          <p:cNvSpPr/>
          <p:nvPr userDrawn="1"/>
        </p:nvSpPr>
        <p:spPr>
          <a:xfrm>
            <a:off x="6294922" y="4109987"/>
            <a:ext cx="4215865" cy="1164657"/>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274320" rtlCol="0" anchor="ctr"/>
          <a:lstStyle/>
          <a:p>
            <a:pPr algn="r"/>
            <a:r>
              <a:rPr lang="en-US" b="1">
                <a:solidFill>
                  <a:schemeClr val="tx1">
                    <a:lumMod val="75000"/>
                    <a:lumOff val="25000"/>
                  </a:schemeClr>
                </a:solidFill>
                <a:latin typeface="Arial Black" panose="020B0604020202020204" pitchFamily="34" charset="0"/>
                <a:cs typeface="Arial Black" panose="020B0604020202020204" pitchFamily="34" charset="0"/>
              </a:rPr>
              <a:t>EVERY </a:t>
            </a:r>
            <a:r>
              <a:rPr lang="en-US">
                <a:solidFill>
                  <a:schemeClr val="tx1">
                    <a:lumMod val="75000"/>
                    <a:lumOff val="25000"/>
                  </a:schemeClr>
                </a:solidFill>
                <a:latin typeface="Arial" panose="020B0604020202020204" pitchFamily="34" charset="0"/>
                <a:cs typeface="Arial" panose="020B0604020202020204" pitchFamily="34" charset="0"/>
              </a:rPr>
              <a:t>School and District is </a:t>
            </a:r>
            <a:br>
              <a:rPr lang="en-US">
                <a:solidFill>
                  <a:schemeClr val="tx1">
                    <a:lumMod val="75000"/>
                    <a:lumOff val="25000"/>
                  </a:schemeClr>
                </a:solidFill>
                <a:latin typeface="Arial" panose="020B0604020202020204" pitchFamily="34" charset="0"/>
                <a:cs typeface="Arial" panose="020B0604020202020204" pitchFamily="34" charset="0"/>
              </a:rPr>
            </a:br>
            <a:r>
              <a:rPr lang="en-US">
                <a:solidFill>
                  <a:schemeClr val="tx1">
                    <a:lumMod val="75000"/>
                    <a:lumOff val="25000"/>
                  </a:schemeClr>
                </a:solidFill>
                <a:latin typeface="Arial" panose="020B0604020202020204" pitchFamily="34" charset="0"/>
                <a:cs typeface="Arial" panose="020B0604020202020204" pitchFamily="34" charset="0"/>
              </a:rPr>
              <a:t>Rated “C” or Higher</a:t>
            </a:r>
          </a:p>
        </p:txBody>
      </p:sp>
      <p:sp>
        <p:nvSpPr>
          <p:cNvPr id="39" name="Rectangle 38">
            <a:extLst>
              <a:ext uri="{FF2B5EF4-FFF2-40B4-BE49-F238E27FC236}">
                <a16:creationId xmlns:a16="http://schemas.microsoft.com/office/drawing/2014/main" id="{253633F8-E58F-C944-9EE7-A94D49E9DA88}"/>
              </a:ext>
            </a:extLst>
          </p:cNvPr>
          <p:cNvSpPr/>
          <p:nvPr userDrawn="1"/>
        </p:nvSpPr>
        <p:spPr>
          <a:xfrm>
            <a:off x="10510787" y="1222408"/>
            <a:ext cx="198966" cy="1164657"/>
          </a:xfrm>
          <a:prstGeom prst="rect">
            <a:avLst/>
          </a:prstGeom>
          <a:solidFill>
            <a:srgbClr val="69C8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A5E5AB30-A154-BD4A-A239-16499575701C}"/>
              </a:ext>
            </a:extLst>
          </p:cNvPr>
          <p:cNvSpPr/>
          <p:nvPr userDrawn="1"/>
        </p:nvSpPr>
        <p:spPr>
          <a:xfrm>
            <a:off x="10510787" y="2665766"/>
            <a:ext cx="198966" cy="1164657"/>
          </a:xfrm>
          <a:prstGeom prst="rect">
            <a:avLst/>
          </a:prstGeom>
          <a:solidFill>
            <a:srgbClr val="39A1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70A6D1B-D464-A145-ACB9-8DD578CC9D13}"/>
              </a:ext>
            </a:extLst>
          </p:cNvPr>
          <p:cNvSpPr/>
          <p:nvPr userDrawn="1"/>
        </p:nvSpPr>
        <p:spPr>
          <a:xfrm>
            <a:off x="10510787" y="4113225"/>
            <a:ext cx="198966" cy="1164657"/>
          </a:xfrm>
          <a:prstGeom prst="rect">
            <a:avLst/>
          </a:prstGeom>
          <a:solidFill>
            <a:srgbClr val="A74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1473B032-CAF1-3B41-9C95-D43315DA64D7}"/>
              </a:ext>
            </a:extLst>
          </p:cNvPr>
          <p:cNvSpPr/>
          <p:nvPr userDrawn="1"/>
        </p:nvSpPr>
        <p:spPr>
          <a:xfrm>
            <a:off x="1460571" y="1222408"/>
            <a:ext cx="198966" cy="1164657"/>
          </a:xfrm>
          <a:prstGeom prst="rect">
            <a:avLst/>
          </a:prstGeom>
          <a:solidFill>
            <a:srgbClr val="EF3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3383531C-D381-1448-80C5-E3B1D5B786D3}"/>
              </a:ext>
            </a:extLst>
          </p:cNvPr>
          <p:cNvSpPr/>
          <p:nvPr userDrawn="1"/>
        </p:nvSpPr>
        <p:spPr>
          <a:xfrm>
            <a:off x="1460571" y="2665766"/>
            <a:ext cx="198966" cy="1164657"/>
          </a:xfrm>
          <a:prstGeom prst="rect">
            <a:avLst/>
          </a:prstGeom>
          <a:solidFill>
            <a:srgbClr val="F3A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03B24343-DBE5-0E4B-B5F0-34121D4E14ED}"/>
              </a:ext>
            </a:extLst>
          </p:cNvPr>
          <p:cNvSpPr/>
          <p:nvPr userDrawn="1"/>
        </p:nvSpPr>
        <p:spPr>
          <a:xfrm>
            <a:off x="1460571" y="4113225"/>
            <a:ext cx="198966" cy="1164657"/>
          </a:xfrm>
          <a:prstGeom prst="rect">
            <a:avLst/>
          </a:prstGeom>
          <a:solidFill>
            <a:srgbClr val="B0D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1E646921-2DC8-1743-8FD1-96019FBEE02D}"/>
              </a:ext>
            </a:extLst>
          </p:cNvPr>
          <p:cNvSpPr txBox="1"/>
          <p:nvPr userDrawn="1"/>
        </p:nvSpPr>
        <p:spPr>
          <a:xfrm>
            <a:off x="793465" y="1683821"/>
            <a:ext cx="574431" cy="923330"/>
          </a:xfrm>
          <a:prstGeom prst="rect">
            <a:avLst/>
          </a:prstGeom>
          <a:noFill/>
        </p:spPr>
        <p:txBody>
          <a:bodyPr wrap="square" rtlCol="0" anchor="b" anchorCtr="1">
            <a:spAutoFit/>
          </a:bodyPr>
          <a:lstStyle/>
          <a:p>
            <a:r>
              <a:rPr lang="en-US" sz="5400" b="1">
                <a:solidFill>
                  <a:srgbClr val="EF3A5B"/>
                </a:solidFill>
                <a:latin typeface="Arial Black" panose="020B0604020202020204" pitchFamily="34" charset="0"/>
                <a:cs typeface="Arial Black" panose="020B0604020202020204" pitchFamily="34" charset="0"/>
              </a:rPr>
              <a:t>1</a:t>
            </a:r>
          </a:p>
        </p:txBody>
      </p:sp>
      <p:sp>
        <p:nvSpPr>
          <p:cNvPr id="46" name="TextBox 45">
            <a:extLst>
              <a:ext uri="{FF2B5EF4-FFF2-40B4-BE49-F238E27FC236}">
                <a16:creationId xmlns:a16="http://schemas.microsoft.com/office/drawing/2014/main" id="{34D6BD40-0F76-E544-BBB7-C36A9DEBC9AD}"/>
              </a:ext>
            </a:extLst>
          </p:cNvPr>
          <p:cNvSpPr txBox="1"/>
          <p:nvPr userDrawn="1"/>
        </p:nvSpPr>
        <p:spPr>
          <a:xfrm>
            <a:off x="793465" y="3114036"/>
            <a:ext cx="574431" cy="923330"/>
          </a:xfrm>
          <a:prstGeom prst="rect">
            <a:avLst/>
          </a:prstGeom>
          <a:noFill/>
        </p:spPr>
        <p:txBody>
          <a:bodyPr wrap="square" rtlCol="0" anchor="b" anchorCtr="1">
            <a:spAutoFit/>
          </a:bodyPr>
          <a:lstStyle/>
          <a:p>
            <a:r>
              <a:rPr lang="en-US" sz="5400" b="1">
                <a:solidFill>
                  <a:srgbClr val="F3A51E"/>
                </a:solidFill>
                <a:latin typeface="Arial Black" panose="020B0604020202020204" pitchFamily="34" charset="0"/>
                <a:cs typeface="Arial Black" panose="020B0604020202020204" pitchFamily="34" charset="0"/>
              </a:rPr>
              <a:t>2</a:t>
            </a:r>
          </a:p>
        </p:txBody>
      </p:sp>
      <p:sp>
        <p:nvSpPr>
          <p:cNvPr id="47" name="TextBox 46">
            <a:extLst>
              <a:ext uri="{FF2B5EF4-FFF2-40B4-BE49-F238E27FC236}">
                <a16:creationId xmlns:a16="http://schemas.microsoft.com/office/drawing/2014/main" id="{1BA6EAF3-33DB-F342-9364-26DDDD62B9CB}"/>
              </a:ext>
            </a:extLst>
          </p:cNvPr>
          <p:cNvSpPr txBox="1"/>
          <p:nvPr userDrawn="1"/>
        </p:nvSpPr>
        <p:spPr>
          <a:xfrm>
            <a:off x="793465" y="4567698"/>
            <a:ext cx="574431" cy="923330"/>
          </a:xfrm>
          <a:prstGeom prst="rect">
            <a:avLst/>
          </a:prstGeom>
          <a:noFill/>
        </p:spPr>
        <p:txBody>
          <a:bodyPr wrap="square" rtlCol="0" anchor="b" anchorCtr="1">
            <a:spAutoFit/>
          </a:bodyPr>
          <a:lstStyle/>
          <a:p>
            <a:r>
              <a:rPr lang="en-US" sz="5400" b="1">
                <a:solidFill>
                  <a:srgbClr val="B0D357"/>
                </a:solidFill>
                <a:latin typeface="Arial Black" panose="020B0604020202020204" pitchFamily="34" charset="0"/>
                <a:cs typeface="Arial Black" panose="020B0604020202020204" pitchFamily="34" charset="0"/>
              </a:rPr>
              <a:t>3</a:t>
            </a:r>
          </a:p>
        </p:txBody>
      </p:sp>
      <p:sp>
        <p:nvSpPr>
          <p:cNvPr id="48" name="TextBox 47">
            <a:extLst>
              <a:ext uri="{FF2B5EF4-FFF2-40B4-BE49-F238E27FC236}">
                <a16:creationId xmlns:a16="http://schemas.microsoft.com/office/drawing/2014/main" id="{A27CD245-96D5-FE42-84A2-1FF855372F8D}"/>
              </a:ext>
            </a:extLst>
          </p:cNvPr>
          <p:cNvSpPr txBox="1"/>
          <p:nvPr userDrawn="1"/>
        </p:nvSpPr>
        <p:spPr>
          <a:xfrm>
            <a:off x="10804973" y="1660375"/>
            <a:ext cx="574431" cy="923330"/>
          </a:xfrm>
          <a:prstGeom prst="rect">
            <a:avLst/>
          </a:prstGeom>
          <a:noFill/>
        </p:spPr>
        <p:txBody>
          <a:bodyPr wrap="square" rtlCol="0" anchor="b" anchorCtr="1">
            <a:spAutoFit/>
          </a:bodyPr>
          <a:lstStyle/>
          <a:p>
            <a:r>
              <a:rPr lang="en-US" sz="5400" b="1">
                <a:solidFill>
                  <a:srgbClr val="69C8C3"/>
                </a:solidFill>
                <a:latin typeface="Arial Black" panose="020B0604020202020204" pitchFamily="34" charset="0"/>
                <a:cs typeface="Arial Black" panose="020B0604020202020204" pitchFamily="34" charset="0"/>
              </a:rPr>
              <a:t>4</a:t>
            </a:r>
          </a:p>
        </p:txBody>
      </p:sp>
      <p:sp>
        <p:nvSpPr>
          <p:cNvPr id="49" name="TextBox 48">
            <a:extLst>
              <a:ext uri="{FF2B5EF4-FFF2-40B4-BE49-F238E27FC236}">
                <a16:creationId xmlns:a16="http://schemas.microsoft.com/office/drawing/2014/main" id="{62E990BB-8375-E548-98A0-9A3714984933}"/>
              </a:ext>
            </a:extLst>
          </p:cNvPr>
          <p:cNvSpPr txBox="1"/>
          <p:nvPr userDrawn="1"/>
        </p:nvSpPr>
        <p:spPr>
          <a:xfrm>
            <a:off x="10804973" y="3090590"/>
            <a:ext cx="574431" cy="923330"/>
          </a:xfrm>
          <a:prstGeom prst="rect">
            <a:avLst/>
          </a:prstGeom>
          <a:noFill/>
        </p:spPr>
        <p:txBody>
          <a:bodyPr wrap="square" rtlCol="0" anchor="b" anchorCtr="1">
            <a:spAutoFit/>
          </a:bodyPr>
          <a:lstStyle/>
          <a:p>
            <a:r>
              <a:rPr lang="en-US" sz="5400" b="1">
                <a:solidFill>
                  <a:srgbClr val="39A1BF"/>
                </a:solidFill>
                <a:latin typeface="Arial Black" panose="020B0604020202020204" pitchFamily="34" charset="0"/>
                <a:cs typeface="Arial Black" panose="020B0604020202020204" pitchFamily="34" charset="0"/>
              </a:rPr>
              <a:t>5</a:t>
            </a:r>
          </a:p>
        </p:txBody>
      </p:sp>
      <p:sp>
        <p:nvSpPr>
          <p:cNvPr id="50" name="TextBox 49">
            <a:extLst>
              <a:ext uri="{FF2B5EF4-FFF2-40B4-BE49-F238E27FC236}">
                <a16:creationId xmlns:a16="http://schemas.microsoft.com/office/drawing/2014/main" id="{7BB9E0B7-7E66-9A4D-B594-50C0E31271F0}"/>
              </a:ext>
            </a:extLst>
          </p:cNvPr>
          <p:cNvSpPr txBox="1"/>
          <p:nvPr userDrawn="1"/>
        </p:nvSpPr>
        <p:spPr>
          <a:xfrm>
            <a:off x="10804973" y="4544252"/>
            <a:ext cx="574431" cy="923330"/>
          </a:xfrm>
          <a:prstGeom prst="rect">
            <a:avLst/>
          </a:prstGeom>
          <a:noFill/>
        </p:spPr>
        <p:txBody>
          <a:bodyPr wrap="square" rtlCol="0" anchor="b" anchorCtr="1">
            <a:spAutoFit/>
          </a:bodyPr>
          <a:lstStyle/>
          <a:p>
            <a:r>
              <a:rPr lang="en-US" sz="5400" b="1">
                <a:solidFill>
                  <a:srgbClr val="A74A7A"/>
                </a:solidFill>
                <a:latin typeface="Arial Black" panose="020B0604020202020204" pitchFamily="34" charset="0"/>
                <a:cs typeface="Arial Black" panose="020B0604020202020204" pitchFamily="34" charset="0"/>
              </a:rPr>
              <a:t>6</a:t>
            </a:r>
          </a:p>
        </p:txBody>
      </p:sp>
      <p:pic>
        <p:nvPicPr>
          <p:cNvPr id="51" name="Graphic 50">
            <a:extLst>
              <a:ext uri="{FF2B5EF4-FFF2-40B4-BE49-F238E27FC236}">
                <a16:creationId xmlns:a16="http://schemas.microsoft.com/office/drawing/2014/main" id="{4B9E8D18-8B2B-F94E-8248-0FFE8B9C1DF9}"/>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20935" y="4576628"/>
            <a:ext cx="914400" cy="914400"/>
          </a:xfrm>
          <a:prstGeom prst="rect">
            <a:avLst/>
          </a:prstGeom>
        </p:spPr>
      </p:pic>
      <p:pic>
        <p:nvPicPr>
          <p:cNvPr id="52" name="Graphic 51">
            <a:extLst>
              <a:ext uri="{FF2B5EF4-FFF2-40B4-BE49-F238E27FC236}">
                <a16:creationId xmlns:a16="http://schemas.microsoft.com/office/drawing/2014/main" id="{DC4FCE0F-C54C-FA44-B108-E8F82851C87F}"/>
              </a:ext>
            </a:extLst>
          </p:cNvPr>
          <p:cNvPicPr>
            <a:picLocks noChangeAspect="1"/>
          </p:cNvPicPr>
          <p:nvPr userDrawn="1"/>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p:blipFill>
        <p:spPr>
          <a:xfrm>
            <a:off x="-140162" y="1784518"/>
            <a:ext cx="914400" cy="914400"/>
          </a:xfrm>
          <a:prstGeom prst="rect">
            <a:avLst/>
          </a:prstGeom>
        </p:spPr>
      </p:pic>
      <p:pic>
        <p:nvPicPr>
          <p:cNvPr id="53" name="Graphic 52">
            <a:extLst>
              <a:ext uri="{FF2B5EF4-FFF2-40B4-BE49-F238E27FC236}">
                <a16:creationId xmlns:a16="http://schemas.microsoft.com/office/drawing/2014/main" id="{352AA6E4-2F0B-3F4F-87CD-44D0458173E1}"/>
              </a:ext>
            </a:extLst>
          </p:cNvPr>
          <p:cNvPicPr>
            <a:picLocks noChangeAspect="1"/>
          </p:cNvPicPr>
          <p:nvPr userDrawn="1"/>
        </p:nvPicPr>
        <p:blipFill>
          <a:blip r:embed="rId9">
            <a:extLst>
              <a:ext uri="{96DAC541-7B7A-43D3-8B79-37D633B846F1}">
                <asvg:svgBlip xmlns:asvg="http://schemas.microsoft.com/office/drawing/2016/SVG/main" r:embed="rId10"/>
              </a:ext>
            </a:extLst>
          </a:blip>
          <a:srcRect/>
          <a:stretch/>
        </p:blipFill>
        <p:spPr>
          <a:xfrm>
            <a:off x="11453591" y="1686529"/>
            <a:ext cx="952500" cy="952500"/>
          </a:xfrm>
          <a:prstGeom prst="rect">
            <a:avLst/>
          </a:prstGeom>
        </p:spPr>
      </p:pic>
      <p:pic>
        <p:nvPicPr>
          <p:cNvPr id="54" name="Graphic 53">
            <a:extLst>
              <a:ext uri="{FF2B5EF4-FFF2-40B4-BE49-F238E27FC236}">
                <a16:creationId xmlns:a16="http://schemas.microsoft.com/office/drawing/2014/main" id="{89475315-D462-FC49-AD4E-E6DDBC8C2273}"/>
              </a:ext>
            </a:extLst>
          </p:cNvPr>
          <p:cNvPicPr>
            <a:picLocks noChangeAspect="1"/>
          </p:cNvPicPr>
          <p:nvPr userDrawn="1"/>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p:blipFill>
        <p:spPr>
          <a:xfrm>
            <a:off x="11474624" y="4507821"/>
            <a:ext cx="914400" cy="914400"/>
          </a:xfrm>
          <a:prstGeom prst="rect">
            <a:avLst/>
          </a:prstGeom>
        </p:spPr>
      </p:pic>
      <p:pic>
        <p:nvPicPr>
          <p:cNvPr id="55" name="Graphic 54">
            <a:extLst>
              <a:ext uri="{FF2B5EF4-FFF2-40B4-BE49-F238E27FC236}">
                <a16:creationId xmlns:a16="http://schemas.microsoft.com/office/drawing/2014/main" id="{88DE9802-37C8-9F47-9827-7885E4E30CD6}"/>
              </a:ext>
            </a:extLst>
          </p:cNvPr>
          <p:cNvPicPr>
            <a:picLocks noChangeAspect="1"/>
          </p:cNvPicPr>
          <p:nvPr userDrawn="1"/>
        </p:nvPicPr>
        <p:blipFill>
          <a:blip r:embed="rId13">
            <a:extLst>
              <a:ext uri="{96DAC541-7B7A-43D3-8B79-37D633B846F1}">
                <asvg:svgBlip xmlns:asvg="http://schemas.microsoft.com/office/drawing/2016/SVG/main" r:embed="rId14"/>
              </a:ext>
            </a:extLst>
          </a:blip>
          <a:srcRect/>
          <a:stretch/>
        </p:blipFill>
        <p:spPr>
          <a:xfrm flipH="1">
            <a:off x="-248588" y="3104476"/>
            <a:ext cx="1035471" cy="1035471"/>
          </a:xfrm>
          <a:prstGeom prst="rect">
            <a:avLst/>
          </a:prstGeom>
        </p:spPr>
      </p:pic>
    </p:spTree>
    <p:extLst>
      <p:ext uri="{BB962C8B-B14F-4D97-AF65-F5344CB8AC3E}">
        <p14:creationId xmlns:p14="http://schemas.microsoft.com/office/powerpoint/2010/main" val="23701172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ransition_Image 6">
    <p:spTree>
      <p:nvGrpSpPr>
        <p:cNvPr id="1" name=""/>
        <p:cNvGrpSpPr/>
        <p:nvPr/>
      </p:nvGrpSpPr>
      <p:grpSpPr>
        <a:xfrm>
          <a:off x="0" y="0"/>
          <a:ext cx="0" cy="0"/>
          <a:chOff x="0" y="0"/>
          <a:chExt cx="0" cy="0"/>
        </a:xfrm>
      </p:grpSpPr>
      <p:pic>
        <p:nvPicPr>
          <p:cNvPr id="9" name="Picture 8" descr="A pair of headphones on a chair in a classroom&#10;&#10;Description automatically generated with low confidence">
            <a:extLst>
              <a:ext uri="{FF2B5EF4-FFF2-40B4-BE49-F238E27FC236}">
                <a16:creationId xmlns:a16="http://schemas.microsoft.com/office/drawing/2014/main" id="{1674A74B-09C5-BD4E-963B-D2A8B69ED09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616"/>
          <a:stretch/>
        </p:blipFill>
        <p:spPr>
          <a:xfrm>
            <a:off x="-75168" y="1"/>
            <a:ext cx="12267168" cy="6942564"/>
          </a:xfrm>
          <a:prstGeom prst="rect">
            <a:avLst/>
          </a:prstGeom>
        </p:spPr>
      </p:pic>
      <p:sp>
        <p:nvSpPr>
          <p:cNvPr id="6" name="Rectangle 5">
            <a:extLst>
              <a:ext uri="{FF2B5EF4-FFF2-40B4-BE49-F238E27FC236}">
                <a16:creationId xmlns:a16="http://schemas.microsoft.com/office/drawing/2014/main" id="{9B149279-92D5-E048-A42D-31FBA8601084}"/>
              </a:ext>
            </a:extLst>
          </p:cNvPr>
          <p:cNvSpPr/>
          <p:nvPr userDrawn="1"/>
        </p:nvSpPr>
        <p:spPr>
          <a:xfrm>
            <a:off x="0" y="0"/>
            <a:ext cx="12292224" cy="6858000"/>
          </a:xfrm>
          <a:prstGeom prst="rect">
            <a:avLst/>
          </a:prstGeom>
          <a:gradFill flip="none" rotWithShape="1">
            <a:gsLst>
              <a:gs pos="0">
                <a:schemeClr val="accent3">
                  <a:lumMod val="36000"/>
                  <a:lumOff val="64000"/>
                  <a:alpha val="0"/>
                </a:schemeClr>
              </a:gs>
              <a:gs pos="41000">
                <a:schemeClr val="accent3">
                  <a:lumMod val="0"/>
                  <a:lumOff val="100000"/>
                  <a:alpha val="0"/>
                </a:schemeClr>
              </a:gs>
              <a:gs pos="100000">
                <a:schemeClr val="bg2">
                  <a:lumMod val="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3448F209-D135-AA41-BEFD-AA34260C9929}"/>
              </a:ext>
            </a:extLst>
          </p:cNvPr>
          <p:cNvCxnSpPr/>
          <p:nvPr userDrawn="1"/>
        </p:nvCxnSpPr>
        <p:spPr>
          <a:xfrm>
            <a:off x="470647" y="5655795"/>
            <a:ext cx="4558553" cy="0"/>
          </a:xfrm>
          <a:prstGeom prst="line">
            <a:avLst/>
          </a:prstGeom>
          <a:ln w="76200">
            <a:solidFill>
              <a:srgbClr val="69C8C3"/>
            </a:solidFill>
          </a:ln>
        </p:spPr>
        <p:style>
          <a:lnRef idx="1">
            <a:schemeClr val="accent1"/>
          </a:lnRef>
          <a:fillRef idx="0">
            <a:schemeClr val="accent1"/>
          </a:fillRef>
          <a:effectRef idx="0">
            <a:schemeClr val="accent1"/>
          </a:effectRef>
          <a:fontRef idx="minor">
            <a:schemeClr val="tx1"/>
          </a:fontRef>
        </p:style>
      </p:cxnSp>
      <p:pic>
        <p:nvPicPr>
          <p:cNvPr id="8" name="Picture 7" descr="Mississi[ppi Department of Education logo">
            <a:extLst>
              <a:ext uri="{FF2B5EF4-FFF2-40B4-BE49-F238E27FC236}">
                <a16:creationId xmlns:a16="http://schemas.microsoft.com/office/drawing/2014/main" id="{9026A4EA-A112-A94B-81AC-4BE075340DD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586275" y="6075361"/>
            <a:ext cx="1238172" cy="442818"/>
          </a:xfrm>
          <a:prstGeom prst="rect">
            <a:avLst/>
          </a:prstGeom>
        </p:spPr>
      </p:pic>
      <p:sp>
        <p:nvSpPr>
          <p:cNvPr id="2" name="Title 1">
            <a:extLst>
              <a:ext uri="{FF2B5EF4-FFF2-40B4-BE49-F238E27FC236}">
                <a16:creationId xmlns:a16="http://schemas.microsoft.com/office/drawing/2014/main" id="{98C0861C-C36B-9F4D-A3EC-F1137A1B1ED3}"/>
              </a:ext>
            </a:extLst>
          </p:cNvPr>
          <p:cNvSpPr>
            <a:spLocks noGrp="1"/>
          </p:cNvSpPr>
          <p:nvPr>
            <p:ph type="title"/>
          </p:nvPr>
        </p:nvSpPr>
        <p:spPr>
          <a:xfrm>
            <a:off x="387457" y="424562"/>
            <a:ext cx="4688237" cy="5029179"/>
          </a:xfrm>
        </p:spPr>
        <p:txBody>
          <a:bodyPr anchor="b" anchorCtr="0">
            <a:noAutofit/>
          </a:bodyPr>
          <a:lstStyle>
            <a:lvl1pPr>
              <a:defRPr sz="72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2755226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9D9CDFB-04FC-1C45-BCF2-7BF44CD5916B}"/>
              </a:ext>
            </a:extLst>
          </p:cNvPr>
          <p:cNvSpPr>
            <a:spLocks noGrp="1"/>
          </p:cNvSpPr>
          <p:nvPr>
            <p:ph type="sldNum" sz="quarter" idx="12"/>
          </p:nvPr>
        </p:nvSpPr>
        <p:spPr>
          <a:xfrm>
            <a:off x="9138920" y="260350"/>
            <a:ext cx="2743200" cy="365125"/>
          </a:xfrm>
        </p:spPr>
        <p:txBody>
          <a:bodyPr/>
          <a:lstStyle>
            <a:lvl1pPr>
              <a:defRPr sz="2800" b="1">
                <a:solidFill>
                  <a:srgbClr val="5FAADE"/>
                </a:solidFill>
                <a:latin typeface="Arial" panose="020B0604020202020204" pitchFamily="34" charset="0"/>
                <a:cs typeface="Arial" panose="020B0604020202020204" pitchFamily="34" charset="0"/>
              </a:defRPr>
            </a:lvl1pPr>
          </a:lstStyle>
          <a:p>
            <a:fld id="{84E24DD3-0117-F947-8F74-C808912B5A2D}" type="slidenum">
              <a:rPr lang="en-US" smtClean="0"/>
              <a:pPr/>
              <a:t>‹#›</a:t>
            </a:fld>
            <a:endParaRPr lang="en-US"/>
          </a:p>
        </p:txBody>
      </p:sp>
      <p:sp>
        <p:nvSpPr>
          <p:cNvPr id="5" name="Rectangle 4">
            <a:extLst>
              <a:ext uri="{FF2B5EF4-FFF2-40B4-BE49-F238E27FC236}">
                <a16:creationId xmlns:a16="http://schemas.microsoft.com/office/drawing/2014/main" id="{CA2C0FA9-C06C-D849-9C30-F1672C75EB04}"/>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text, sign&#10;&#10;Description automatically generated">
            <a:extLst>
              <a:ext uri="{FF2B5EF4-FFF2-40B4-BE49-F238E27FC236}">
                <a16:creationId xmlns:a16="http://schemas.microsoft.com/office/drawing/2014/main" id="{0EA3CA18-3F3C-7840-B4C6-8C638E31B55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40906" y="4746632"/>
            <a:ext cx="2837793" cy="1097280"/>
          </a:xfrm>
          <a:prstGeom prst="rect">
            <a:avLst/>
          </a:prstGeom>
        </p:spPr>
      </p:pic>
      <p:pic>
        <p:nvPicPr>
          <p:cNvPr id="9" name="Picture 8" descr="A black and white logo&#10;&#10;Description automatically generated with low confidence">
            <a:extLst>
              <a:ext uri="{FF2B5EF4-FFF2-40B4-BE49-F238E27FC236}">
                <a16:creationId xmlns:a16="http://schemas.microsoft.com/office/drawing/2014/main" id="{17846ABD-3226-8443-9D8A-74A6E8E8A08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229626" y="6254936"/>
            <a:ext cx="1554480" cy="457200"/>
          </a:xfrm>
          <a:prstGeom prst="rect">
            <a:avLst/>
          </a:prstGeom>
        </p:spPr>
      </p:pic>
      <p:sp>
        <p:nvSpPr>
          <p:cNvPr id="10" name="Rectangle 9">
            <a:extLst>
              <a:ext uri="{FF2B5EF4-FFF2-40B4-BE49-F238E27FC236}">
                <a16:creationId xmlns:a16="http://schemas.microsoft.com/office/drawing/2014/main" id="{EC797C7B-1E37-6545-B842-2A117C45938B}"/>
              </a:ext>
            </a:extLst>
          </p:cNvPr>
          <p:cNvSpPr/>
          <p:nvPr userDrawn="1"/>
        </p:nvSpPr>
        <p:spPr>
          <a:xfrm>
            <a:off x="617584" y="1556185"/>
            <a:ext cx="3822087" cy="242507"/>
          </a:xfrm>
          <a:prstGeom prst="rect">
            <a:avLst/>
          </a:prstGeom>
          <a:solidFill>
            <a:srgbClr val="EF3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A5B"/>
              </a:solidFill>
            </a:endParaRPr>
          </a:p>
        </p:txBody>
      </p:sp>
      <p:sp>
        <p:nvSpPr>
          <p:cNvPr id="11" name="Rectangle 10">
            <a:extLst>
              <a:ext uri="{FF2B5EF4-FFF2-40B4-BE49-F238E27FC236}">
                <a16:creationId xmlns:a16="http://schemas.microsoft.com/office/drawing/2014/main" id="{E70F7D88-3317-7B4C-8370-167250E236D2}"/>
              </a:ext>
            </a:extLst>
          </p:cNvPr>
          <p:cNvSpPr/>
          <p:nvPr userDrawn="1"/>
        </p:nvSpPr>
        <p:spPr>
          <a:xfrm>
            <a:off x="10566401" y="4436342"/>
            <a:ext cx="1625600" cy="365125"/>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spc="50">
                <a:solidFill>
                  <a:schemeClr val="bg1"/>
                </a:solidFill>
                <a:latin typeface="Arial" panose="020B0604020202020204" pitchFamily="34" charset="0"/>
                <a:cs typeface="Arial" panose="020B0604020202020204" pitchFamily="34" charset="0"/>
              </a:rPr>
              <a:t>mdek12.org</a:t>
            </a:r>
          </a:p>
        </p:txBody>
      </p:sp>
      <p:sp>
        <p:nvSpPr>
          <p:cNvPr id="15" name="Text Placeholder 14">
            <a:extLst>
              <a:ext uri="{FF2B5EF4-FFF2-40B4-BE49-F238E27FC236}">
                <a16:creationId xmlns:a16="http://schemas.microsoft.com/office/drawing/2014/main" id="{53D73A61-D809-204A-9E99-77076591DE79}"/>
              </a:ext>
            </a:extLst>
          </p:cNvPr>
          <p:cNvSpPr>
            <a:spLocks noGrp="1"/>
          </p:cNvSpPr>
          <p:nvPr>
            <p:ph type="body" sz="quarter" idx="14"/>
          </p:nvPr>
        </p:nvSpPr>
        <p:spPr>
          <a:xfrm>
            <a:off x="504401" y="2994888"/>
            <a:ext cx="5011980" cy="868224"/>
          </a:xfrm>
        </p:spPr>
        <p:txBody>
          <a:bodyPr>
            <a:noAutofit/>
          </a:bodyPr>
          <a:lstStyle>
            <a:lvl1pPr marL="0" indent="0">
              <a:buNone/>
              <a:defRPr sz="2400">
                <a:solidFill>
                  <a:schemeClr val="tx1">
                    <a:lumMod val="50000"/>
                    <a:lumOff val="50000"/>
                  </a:schemeClr>
                </a:solidFill>
                <a:latin typeface="Arial" panose="020B0604020202020204" pitchFamily="34" charset="0"/>
                <a:cs typeface="Arial" panose="020B0604020202020204" pitchFamily="34" charset="0"/>
              </a:defRPr>
            </a:lvl1pPr>
            <a:lvl2pPr>
              <a:defRPr sz="2400">
                <a:solidFill>
                  <a:schemeClr val="tx1">
                    <a:lumMod val="50000"/>
                    <a:lumOff val="50000"/>
                  </a:schemeClr>
                </a:solidFill>
                <a:latin typeface="Arial" panose="020B0604020202020204" pitchFamily="34" charset="0"/>
                <a:cs typeface="Arial" panose="020B0604020202020204" pitchFamily="34" charset="0"/>
              </a:defRPr>
            </a:lvl2pPr>
            <a:lvl3pPr>
              <a:defRPr sz="2400">
                <a:solidFill>
                  <a:schemeClr val="tx1">
                    <a:lumMod val="50000"/>
                    <a:lumOff val="50000"/>
                  </a:schemeClr>
                </a:solidFill>
                <a:latin typeface="Arial" panose="020B0604020202020204" pitchFamily="34" charset="0"/>
                <a:cs typeface="Arial" panose="020B0604020202020204" pitchFamily="34" charset="0"/>
              </a:defRPr>
            </a:lvl3pPr>
            <a:lvl4pPr>
              <a:defRPr sz="2400">
                <a:solidFill>
                  <a:schemeClr val="tx1">
                    <a:lumMod val="50000"/>
                    <a:lumOff val="50000"/>
                  </a:schemeClr>
                </a:solidFill>
                <a:latin typeface="Arial" panose="020B0604020202020204" pitchFamily="34" charset="0"/>
                <a:cs typeface="Arial" panose="020B0604020202020204" pitchFamily="34" charset="0"/>
              </a:defRPr>
            </a:lvl4pPr>
            <a:lvl5pPr>
              <a:defRPr sz="2400">
                <a:solidFill>
                  <a:schemeClr val="tx1">
                    <a:lumMod val="50000"/>
                    <a:lumOff val="50000"/>
                  </a:schemeClr>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 name="Title 1">
            <a:extLst>
              <a:ext uri="{FF2B5EF4-FFF2-40B4-BE49-F238E27FC236}">
                <a16:creationId xmlns:a16="http://schemas.microsoft.com/office/drawing/2014/main" id="{9512D961-B295-8943-B9BF-9EA8B4DD832C}"/>
              </a:ext>
            </a:extLst>
          </p:cNvPr>
          <p:cNvSpPr>
            <a:spLocks noGrp="1"/>
          </p:cNvSpPr>
          <p:nvPr>
            <p:ph type="title"/>
          </p:nvPr>
        </p:nvSpPr>
        <p:spPr>
          <a:xfrm>
            <a:off x="491266" y="2073713"/>
            <a:ext cx="8127212" cy="868225"/>
          </a:xfrm>
        </p:spPr>
        <p:txBody>
          <a:bodyPr/>
          <a:lstStyle>
            <a:lvl1pPr>
              <a:defRPr b="1">
                <a:solidFill>
                  <a:srgbClr val="003B7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4285649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Vision and Miss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A75DB-D4C4-9F4B-A1CE-70ADEDA34595}"/>
              </a:ext>
            </a:extLst>
          </p:cNvPr>
          <p:cNvSpPr>
            <a:spLocks noGrp="1"/>
          </p:cNvSpPr>
          <p:nvPr>
            <p:ph type="title"/>
          </p:nvPr>
        </p:nvSpPr>
        <p:spPr>
          <a:xfrm>
            <a:off x="396853" y="295851"/>
            <a:ext cx="10574358" cy="371337"/>
          </a:xfrm>
        </p:spPr>
        <p:txBody>
          <a:bodyPr>
            <a:noAutofit/>
          </a:bodyPr>
          <a:lstStyle>
            <a:lvl1pPr>
              <a:defRPr sz="2400" b="1">
                <a:solidFill>
                  <a:srgbClr val="003B71"/>
                </a:solidFill>
                <a:latin typeface="Arial" panose="020B0604020202020204" pitchFamily="34" charset="0"/>
                <a:cs typeface="Arial" panose="020B0604020202020204" pitchFamily="34" charset="0"/>
              </a:defRPr>
            </a:lvl1pPr>
          </a:lstStyle>
          <a:p>
            <a:r>
              <a:rPr lang="en-US"/>
              <a:t>Click to edit Master title style</a:t>
            </a:r>
          </a:p>
        </p:txBody>
      </p:sp>
      <p:sp>
        <p:nvSpPr>
          <p:cNvPr id="5" name="Slide Number Placeholder 4">
            <a:extLst>
              <a:ext uri="{FF2B5EF4-FFF2-40B4-BE49-F238E27FC236}">
                <a16:creationId xmlns:a16="http://schemas.microsoft.com/office/drawing/2014/main" id="{38F9EA09-CD93-4A4B-85D3-80C8ADEADBC7}"/>
              </a:ext>
            </a:extLst>
          </p:cNvPr>
          <p:cNvSpPr>
            <a:spLocks noGrp="1"/>
          </p:cNvSpPr>
          <p:nvPr>
            <p:ph type="sldNum" sz="quarter" idx="12"/>
          </p:nvPr>
        </p:nvSpPr>
        <p:spPr>
          <a:xfrm>
            <a:off x="11034273" y="302063"/>
            <a:ext cx="729343" cy="380297"/>
          </a:xfrm>
        </p:spPr>
        <p:txBody>
          <a:bodyPr/>
          <a:lstStyle>
            <a:lvl1pPr>
              <a:defRPr sz="2800" b="1">
                <a:solidFill>
                  <a:srgbClr val="5FAADE"/>
                </a:solidFill>
                <a:latin typeface="Arial" panose="020B0604020202020204" pitchFamily="34" charset="0"/>
                <a:cs typeface="Arial" panose="020B0604020202020204" pitchFamily="34" charset="0"/>
              </a:defRPr>
            </a:lvl1pPr>
          </a:lstStyle>
          <a:p>
            <a:fld id="{84E24DD3-0117-F947-8F74-C808912B5A2D}" type="slidenum">
              <a:rPr lang="en-US" smtClean="0"/>
              <a:pPr/>
              <a:t>‹#›</a:t>
            </a:fld>
            <a:endParaRPr lang="en-US"/>
          </a:p>
        </p:txBody>
      </p:sp>
      <p:sp>
        <p:nvSpPr>
          <p:cNvPr id="17" name="Rectangle 16">
            <a:extLst>
              <a:ext uri="{FF2B5EF4-FFF2-40B4-BE49-F238E27FC236}">
                <a16:creationId xmlns:a16="http://schemas.microsoft.com/office/drawing/2014/main" id="{9B09DCF1-2BDE-3C4D-BDF0-9CE5D40490A1}"/>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Mississi[ppi Department of Education logo">
            <a:extLst>
              <a:ext uri="{FF2B5EF4-FFF2-40B4-BE49-F238E27FC236}">
                <a16:creationId xmlns:a16="http://schemas.microsoft.com/office/drawing/2014/main" id="{33B5E5BF-349C-5947-BB03-984894C2EB7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
        <p:nvSpPr>
          <p:cNvPr id="19" name="Rectangle 18">
            <a:extLst>
              <a:ext uri="{FF2B5EF4-FFF2-40B4-BE49-F238E27FC236}">
                <a16:creationId xmlns:a16="http://schemas.microsoft.com/office/drawing/2014/main" id="{9A18822B-FBFD-6F49-AB1E-F1B7B049325E}"/>
              </a:ext>
            </a:extLst>
          </p:cNvPr>
          <p:cNvSpPr/>
          <p:nvPr userDrawn="1"/>
        </p:nvSpPr>
        <p:spPr>
          <a:xfrm>
            <a:off x="2891808" y="2097742"/>
            <a:ext cx="3822087" cy="3402105"/>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hape 72">
            <a:extLst>
              <a:ext uri="{FF2B5EF4-FFF2-40B4-BE49-F238E27FC236}">
                <a16:creationId xmlns:a16="http://schemas.microsoft.com/office/drawing/2014/main" id="{4E68BEAF-CC7C-6845-BC92-B6384EF87D72}"/>
              </a:ext>
            </a:extLst>
          </p:cNvPr>
          <p:cNvSpPr txBox="1"/>
          <p:nvPr userDrawn="1"/>
        </p:nvSpPr>
        <p:spPr>
          <a:xfrm>
            <a:off x="3050742" y="2208305"/>
            <a:ext cx="3663153" cy="2827909"/>
          </a:xfrm>
          <a:prstGeom prst="rect">
            <a:avLst/>
          </a:prstGeom>
          <a:noFill/>
          <a:ln>
            <a:noFill/>
          </a:ln>
        </p:spPr>
        <p:txBody>
          <a:bodyPr lIns="91425" tIns="91425" rIns="91425" bIns="91425" anchor="t" anchorCtr="0">
            <a:noAutofit/>
          </a:bodyPr>
          <a:lstStyle/>
          <a:p>
            <a:pPr lvl="0" rtl="0">
              <a:lnSpc>
                <a:spcPct val="115000"/>
              </a:lnSpc>
              <a:spcBef>
                <a:spcPts val="500"/>
              </a:spcBef>
              <a:buNone/>
            </a:pPr>
            <a:r>
              <a:rPr lang="en" sz="2000">
                <a:solidFill>
                  <a:schemeClr val="accent3">
                    <a:lumMod val="50000"/>
                  </a:schemeClr>
                </a:solidFill>
                <a:latin typeface="Arial" panose="020B0604020202020204" pitchFamily="34" charset="0"/>
                <a:ea typeface="Arial" charset="0"/>
                <a:cs typeface="Arial" panose="020B0604020202020204" pitchFamily="34" charset="0"/>
                <a:sym typeface="Open Sans"/>
              </a:rPr>
              <a:t>To create a world-class educational system that gives students the knowledge and skills to be successful in college and the workforce, </a:t>
            </a:r>
            <a:br>
              <a:rPr lang="en" sz="2000">
                <a:solidFill>
                  <a:schemeClr val="accent3">
                    <a:lumMod val="50000"/>
                  </a:schemeClr>
                </a:solidFill>
                <a:latin typeface="Arial" panose="020B0604020202020204" pitchFamily="34" charset="0"/>
                <a:ea typeface="Arial" charset="0"/>
                <a:cs typeface="Arial" panose="020B0604020202020204" pitchFamily="34" charset="0"/>
                <a:sym typeface="Open Sans"/>
              </a:rPr>
            </a:br>
            <a:r>
              <a:rPr lang="en" sz="2000">
                <a:solidFill>
                  <a:schemeClr val="accent3">
                    <a:lumMod val="50000"/>
                  </a:schemeClr>
                </a:solidFill>
                <a:latin typeface="Arial" panose="020B0604020202020204" pitchFamily="34" charset="0"/>
                <a:ea typeface="Arial" charset="0"/>
                <a:cs typeface="Arial" panose="020B0604020202020204" pitchFamily="34" charset="0"/>
                <a:sym typeface="Open Sans"/>
              </a:rPr>
              <a:t>and to flourish as parents </a:t>
            </a:r>
            <a:br>
              <a:rPr lang="en" sz="2000">
                <a:solidFill>
                  <a:schemeClr val="accent3">
                    <a:lumMod val="50000"/>
                  </a:schemeClr>
                </a:solidFill>
                <a:latin typeface="Arial" panose="020B0604020202020204" pitchFamily="34" charset="0"/>
                <a:ea typeface="Arial" charset="0"/>
                <a:cs typeface="Arial" panose="020B0604020202020204" pitchFamily="34" charset="0"/>
                <a:sym typeface="Open Sans"/>
              </a:rPr>
            </a:br>
            <a:r>
              <a:rPr lang="en" sz="2000">
                <a:solidFill>
                  <a:schemeClr val="accent3">
                    <a:lumMod val="50000"/>
                  </a:schemeClr>
                </a:solidFill>
                <a:latin typeface="Arial" panose="020B0604020202020204" pitchFamily="34" charset="0"/>
                <a:ea typeface="Arial" charset="0"/>
                <a:cs typeface="Arial" panose="020B0604020202020204" pitchFamily="34" charset="0"/>
                <a:sym typeface="Open Sans"/>
              </a:rPr>
              <a:t>and citizens</a:t>
            </a:r>
          </a:p>
        </p:txBody>
      </p:sp>
      <p:sp>
        <p:nvSpPr>
          <p:cNvPr id="21" name="Shape 73">
            <a:extLst>
              <a:ext uri="{FF2B5EF4-FFF2-40B4-BE49-F238E27FC236}">
                <a16:creationId xmlns:a16="http://schemas.microsoft.com/office/drawing/2014/main" id="{9BEF04DF-069F-324B-8C11-D4A0DA0C14A3}"/>
              </a:ext>
            </a:extLst>
          </p:cNvPr>
          <p:cNvSpPr txBox="1"/>
          <p:nvPr userDrawn="1"/>
        </p:nvSpPr>
        <p:spPr>
          <a:xfrm>
            <a:off x="2838019" y="1062333"/>
            <a:ext cx="2971800" cy="682340"/>
          </a:xfrm>
          <a:prstGeom prst="rect">
            <a:avLst/>
          </a:prstGeom>
          <a:noFill/>
          <a:ln>
            <a:noFill/>
          </a:ln>
        </p:spPr>
        <p:txBody>
          <a:bodyPr lIns="91425" tIns="91425" rIns="91425" bIns="91425" anchor="t" anchorCtr="0">
            <a:noAutofit/>
          </a:bodyPr>
          <a:lstStyle/>
          <a:p>
            <a:pPr lvl="0">
              <a:spcBef>
                <a:spcPts val="0"/>
              </a:spcBef>
              <a:buNone/>
            </a:pPr>
            <a:r>
              <a:rPr lang="en" sz="4800" b="1" spc="100">
                <a:solidFill>
                  <a:srgbClr val="003B71"/>
                </a:solidFill>
                <a:latin typeface="Arial Black" panose="020B0604020202020204" pitchFamily="34" charset="0"/>
                <a:ea typeface="Arial" charset="0"/>
                <a:cs typeface="Arial Black" panose="020B0604020202020204" pitchFamily="34" charset="0"/>
                <a:sym typeface="Open Sans"/>
              </a:rPr>
              <a:t>VISION</a:t>
            </a:r>
            <a:endParaRPr lang="en" sz="4400" b="1" spc="100">
              <a:solidFill>
                <a:srgbClr val="003B71"/>
              </a:solidFill>
              <a:latin typeface="Arial Black" panose="020B0604020202020204" pitchFamily="34" charset="0"/>
              <a:ea typeface="Arial" charset="0"/>
              <a:cs typeface="Arial Black" panose="020B0604020202020204" pitchFamily="34" charset="0"/>
              <a:sym typeface="Open Sans"/>
            </a:endParaRPr>
          </a:p>
        </p:txBody>
      </p:sp>
      <p:sp>
        <p:nvSpPr>
          <p:cNvPr id="22" name="Rectangle 21">
            <a:extLst>
              <a:ext uri="{FF2B5EF4-FFF2-40B4-BE49-F238E27FC236}">
                <a16:creationId xmlns:a16="http://schemas.microsoft.com/office/drawing/2014/main" id="{9F8471E0-9BAF-364D-8CE8-ECC2537F3DD7}"/>
              </a:ext>
            </a:extLst>
          </p:cNvPr>
          <p:cNvSpPr/>
          <p:nvPr userDrawn="1"/>
        </p:nvSpPr>
        <p:spPr>
          <a:xfrm>
            <a:off x="2891808" y="1855235"/>
            <a:ext cx="3822087" cy="242507"/>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8D46F02-1F3F-F04B-A89C-B5FF81178F60}"/>
              </a:ext>
            </a:extLst>
          </p:cNvPr>
          <p:cNvSpPr/>
          <p:nvPr userDrawn="1"/>
        </p:nvSpPr>
        <p:spPr>
          <a:xfrm>
            <a:off x="7343099" y="2097742"/>
            <a:ext cx="3822087" cy="3402106"/>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hape 76">
            <a:extLst>
              <a:ext uri="{FF2B5EF4-FFF2-40B4-BE49-F238E27FC236}">
                <a16:creationId xmlns:a16="http://schemas.microsoft.com/office/drawing/2014/main" id="{773A840E-13D2-DE41-9002-80FFD6C2A237}"/>
              </a:ext>
            </a:extLst>
          </p:cNvPr>
          <p:cNvSpPr txBox="1"/>
          <p:nvPr userDrawn="1"/>
        </p:nvSpPr>
        <p:spPr>
          <a:xfrm>
            <a:off x="7573425" y="2208305"/>
            <a:ext cx="3591761" cy="2538508"/>
          </a:xfrm>
          <a:prstGeom prst="rect">
            <a:avLst/>
          </a:prstGeom>
          <a:noFill/>
          <a:ln>
            <a:noFill/>
          </a:ln>
        </p:spPr>
        <p:txBody>
          <a:bodyPr lIns="91425" tIns="91425" rIns="91425" bIns="91425" anchor="t" anchorCtr="0">
            <a:noAutofit/>
          </a:bodyPr>
          <a:lstStyle/>
          <a:p>
            <a:pPr lvl="0" rtl="0">
              <a:lnSpc>
                <a:spcPct val="115000"/>
              </a:lnSpc>
              <a:spcBef>
                <a:spcPts val="500"/>
              </a:spcBef>
              <a:buNone/>
            </a:pPr>
            <a:r>
              <a:rPr lang="en" sz="2000">
                <a:solidFill>
                  <a:schemeClr val="accent3">
                    <a:lumMod val="50000"/>
                  </a:schemeClr>
                </a:solidFill>
                <a:latin typeface="Arial" charset="0"/>
                <a:ea typeface="Arial" charset="0"/>
                <a:cs typeface="Arial" charset="0"/>
                <a:sym typeface="Open Sans"/>
              </a:rPr>
              <a:t>To provide leadership </a:t>
            </a:r>
            <a:br>
              <a:rPr lang="en" sz="2000">
                <a:solidFill>
                  <a:schemeClr val="accent3">
                    <a:lumMod val="50000"/>
                  </a:schemeClr>
                </a:solidFill>
                <a:latin typeface="Arial" charset="0"/>
                <a:ea typeface="Arial" charset="0"/>
                <a:cs typeface="Arial" charset="0"/>
                <a:sym typeface="Open Sans"/>
              </a:rPr>
            </a:br>
            <a:r>
              <a:rPr lang="en" sz="2000">
                <a:solidFill>
                  <a:schemeClr val="accent3">
                    <a:lumMod val="50000"/>
                  </a:schemeClr>
                </a:solidFill>
                <a:latin typeface="Arial" charset="0"/>
                <a:ea typeface="Arial" charset="0"/>
                <a:cs typeface="Arial" charset="0"/>
                <a:sym typeface="Open Sans"/>
              </a:rPr>
              <a:t>through the development of policy and accountability systems so that all students are prepared to compete in </a:t>
            </a:r>
            <a:br>
              <a:rPr lang="en" sz="2000">
                <a:solidFill>
                  <a:schemeClr val="accent3">
                    <a:lumMod val="50000"/>
                  </a:schemeClr>
                </a:solidFill>
                <a:latin typeface="Arial" charset="0"/>
                <a:ea typeface="Arial" charset="0"/>
                <a:cs typeface="Arial" charset="0"/>
                <a:sym typeface="Open Sans"/>
              </a:rPr>
            </a:br>
            <a:r>
              <a:rPr lang="en" sz="2000">
                <a:solidFill>
                  <a:schemeClr val="accent3">
                    <a:lumMod val="50000"/>
                  </a:schemeClr>
                </a:solidFill>
                <a:latin typeface="Arial" charset="0"/>
                <a:ea typeface="Arial" charset="0"/>
                <a:cs typeface="Arial" charset="0"/>
                <a:sym typeface="Open Sans"/>
              </a:rPr>
              <a:t>the global community</a:t>
            </a:r>
          </a:p>
        </p:txBody>
      </p:sp>
      <p:sp>
        <p:nvSpPr>
          <p:cNvPr id="25" name="Shape 73">
            <a:extLst>
              <a:ext uri="{FF2B5EF4-FFF2-40B4-BE49-F238E27FC236}">
                <a16:creationId xmlns:a16="http://schemas.microsoft.com/office/drawing/2014/main" id="{9197D1F5-5734-6741-8ED3-E87D3EEB618E}"/>
              </a:ext>
            </a:extLst>
          </p:cNvPr>
          <p:cNvSpPr txBox="1"/>
          <p:nvPr userDrawn="1"/>
        </p:nvSpPr>
        <p:spPr>
          <a:xfrm>
            <a:off x="7227283" y="1048886"/>
            <a:ext cx="3743927" cy="682340"/>
          </a:xfrm>
          <a:prstGeom prst="rect">
            <a:avLst/>
          </a:prstGeom>
          <a:noFill/>
          <a:ln>
            <a:noFill/>
          </a:ln>
        </p:spPr>
        <p:txBody>
          <a:bodyPr lIns="91425" tIns="91425" rIns="91425" bIns="91425" anchor="t" anchorCtr="0">
            <a:noAutofit/>
          </a:bodyPr>
          <a:lstStyle/>
          <a:p>
            <a:pPr lvl="0">
              <a:spcBef>
                <a:spcPts val="0"/>
              </a:spcBef>
              <a:buNone/>
            </a:pPr>
            <a:r>
              <a:rPr lang="en" sz="4800" b="1" spc="100">
                <a:solidFill>
                  <a:srgbClr val="EF3A5B"/>
                </a:solidFill>
                <a:latin typeface="Arial Black" panose="020B0604020202020204" pitchFamily="34" charset="0"/>
                <a:ea typeface="Arial" charset="0"/>
                <a:cs typeface="Arial Black" panose="020B0604020202020204" pitchFamily="34" charset="0"/>
                <a:sym typeface="Open Sans"/>
              </a:rPr>
              <a:t>MISSION</a:t>
            </a:r>
            <a:endParaRPr lang="en" sz="4400" b="1" spc="100">
              <a:solidFill>
                <a:srgbClr val="EF3A5B"/>
              </a:solidFill>
              <a:latin typeface="Arial Black" panose="020B0604020202020204" pitchFamily="34" charset="0"/>
              <a:ea typeface="Arial" charset="0"/>
              <a:cs typeface="Arial Black" panose="020B0604020202020204" pitchFamily="34" charset="0"/>
              <a:sym typeface="Open Sans"/>
            </a:endParaRPr>
          </a:p>
        </p:txBody>
      </p:sp>
      <p:sp>
        <p:nvSpPr>
          <p:cNvPr id="26" name="Rectangle 25">
            <a:extLst>
              <a:ext uri="{FF2B5EF4-FFF2-40B4-BE49-F238E27FC236}">
                <a16:creationId xmlns:a16="http://schemas.microsoft.com/office/drawing/2014/main" id="{403D452E-57B1-C74D-93D3-8D0149826093}"/>
              </a:ext>
            </a:extLst>
          </p:cNvPr>
          <p:cNvSpPr/>
          <p:nvPr userDrawn="1"/>
        </p:nvSpPr>
        <p:spPr>
          <a:xfrm>
            <a:off x="7343099" y="1855235"/>
            <a:ext cx="3822087" cy="242507"/>
          </a:xfrm>
          <a:prstGeom prst="rect">
            <a:avLst/>
          </a:prstGeom>
          <a:solidFill>
            <a:srgbClr val="EF3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F0A2C"/>
              </a:solidFill>
            </a:endParaRPr>
          </a:p>
        </p:txBody>
      </p:sp>
      <p:pic>
        <p:nvPicPr>
          <p:cNvPr id="27" name="Graphic 26">
            <a:extLst>
              <a:ext uri="{FF2B5EF4-FFF2-40B4-BE49-F238E27FC236}">
                <a16:creationId xmlns:a16="http://schemas.microsoft.com/office/drawing/2014/main" id="{5103C63F-1517-9D4B-AA78-403C59FB969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00166" y="3058273"/>
            <a:ext cx="3171441" cy="3171441"/>
          </a:xfrm>
          <a:prstGeom prst="rect">
            <a:avLst/>
          </a:prstGeom>
        </p:spPr>
      </p:pic>
      <p:cxnSp>
        <p:nvCxnSpPr>
          <p:cNvPr id="28" name="Straight Connector 27">
            <a:extLst>
              <a:ext uri="{FF2B5EF4-FFF2-40B4-BE49-F238E27FC236}">
                <a16:creationId xmlns:a16="http://schemas.microsoft.com/office/drawing/2014/main" id="{4AFABC2F-642F-9F48-AFA5-25C3D1C119E4}"/>
              </a:ext>
            </a:extLst>
          </p:cNvPr>
          <p:cNvCxnSpPr>
            <a:cxnSpLocks/>
          </p:cNvCxnSpPr>
          <p:nvPr userDrawn="1"/>
        </p:nvCxnSpPr>
        <p:spPr>
          <a:xfrm flipH="1">
            <a:off x="491447" y="733806"/>
            <a:ext cx="1120910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7134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rge Image/Graph">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8D0693F-7196-2D41-8717-F87A0FB724FC}"/>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Mississi[ppi Department of Education logo">
            <a:extLst>
              <a:ext uri="{FF2B5EF4-FFF2-40B4-BE49-F238E27FC236}">
                <a16:creationId xmlns:a16="http://schemas.microsoft.com/office/drawing/2014/main" id="{EF2E6BE5-F26E-4F44-A805-B5CA4037E91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
        <p:nvSpPr>
          <p:cNvPr id="9" name="Slide Number Placeholder 4">
            <a:extLst>
              <a:ext uri="{FF2B5EF4-FFF2-40B4-BE49-F238E27FC236}">
                <a16:creationId xmlns:a16="http://schemas.microsoft.com/office/drawing/2014/main" id="{A4BE1E58-5AC0-CD4A-81AC-FEBCA41A8CC5}"/>
              </a:ext>
            </a:extLst>
          </p:cNvPr>
          <p:cNvSpPr txBox="1">
            <a:spLocks/>
          </p:cNvSpPr>
          <p:nvPr userDrawn="1"/>
        </p:nvSpPr>
        <p:spPr>
          <a:xfrm>
            <a:off x="11034273" y="302063"/>
            <a:ext cx="729343" cy="380297"/>
          </a:xfrm>
          <a:prstGeom prst="rect">
            <a:avLst/>
          </a:prstGeom>
        </p:spPr>
        <p:txBody>
          <a:bodyPr vert="horz" lIns="91440" tIns="45720" rIns="91440" bIns="45720" rtlCol="0" anchor="ctr"/>
          <a:lstStyle>
            <a:defPPr>
              <a:defRPr lang="en-US"/>
            </a:defPPr>
            <a:lvl1pPr marL="0" algn="r" defTabSz="914400" rtl="0" eaLnBrk="1" latinLnBrk="0" hangingPunct="1">
              <a:defRPr sz="2800" b="1" kern="1200">
                <a:solidFill>
                  <a:srgbClr val="5FAAD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E24DD3-0117-F947-8F74-C808912B5A2D}" type="slidenum">
              <a:rPr lang="en-US" smtClean="0">
                <a:latin typeface="Arial" panose="020B0604020202020204" pitchFamily="34" charset="0"/>
                <a:cs typeface="Arial" panose="020B0604020202020204" pitchFamily="34" charset="0"/>
              </a:rPr>
              <a:pPr/>
              <a:t>‹#›</a:t>
            </a:fld>
            <a:endParaRPr lang="en-US">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491FFDF0-1644-A046-A560-6F2CDCB872E0}"/>
              </a:ext>
            </a:extLst>
          </p:cNvPr>
          <p:cNvSpPr>
            <a:spLocks noGrp="1"/>
          </p:cNvSpPr>
          <p:nvPr>
            <p:ph type="title"/>
          </p:nvPr>
        </p:nvSpPr>
        <p:spPr>
          <a:xfrm>
            <a:off x="518673" y="421076"/>
            <a:ext cx="10515600" cy="380297"/>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2367737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F9ED6-618C-CD4C-8C33-135934806B0F}"/>
              </a:ext>
            </a:extLst>
          </p:cNvPr>
          <p:cNvSpPr>
            <a:spLocks noGrp="1"/>
          </p:cNvSpPr>
          <p:nvPr>
            <p:ph type="title"/>
          </p:nvPr>
        </p:nvSpPr>
        <p:spPr>
          <a:xfrm>
            <a:off x="412618" y="275585"/>
            <a:ext cx="10605890" cy="380298"/>
          </a:xfrm>
        </p:spPr>
        <p:txBody>
          <a:bodyPr>
            <a:noAutofit/>
          </a:bodyPr>
          <a:lstStyle>
            <a:lvl1pPr>
              <a:defRPr sz="2400" b="1">
                <a:solidFill>
                  <a:srgbClr val="003B7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D2C77970-4E2E-5048-92F3-937EFE651729}"/>
              </a:ext>
            </a:extLst>
          </p:cNvPr>
          <p:cNvSpPr>
            <a:spLocks noGrp="1"/>
          </p:cNvSpPr>
          <p:nvPr>
            <p:ph idx="1"/>
          </p:nvPr>
        </p:nvSpPr>
        <p:spPr>
          <a:xfrm>
            <a:off x="838200" y="1166649"/>
            <a:ext cx="10515600" cy="4382814"/>
          </a:xfrm>
        </p:spPr>
        <p:txBody>
          <a:bodyPr/>
          <a:lstStyle>
            <a:lvl1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1pPr>
            <a:lvl2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2pPr>
            <a:lvl3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3pPr>
            <a:lvl4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4pPr>
            <a:lvl5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E5C9B242-5CA0-A34F-86FE-099FED94217F}"/>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Mississi[ppi Department of Education logo">
            <a:extLst>
              <a:ext uri="{FF2B5EF4-FFF2-40B4-BE49-F238E27FC236}">
                <a16:creationId xmlns:a16="http://schemas.microsoft.com/office/drawing/2014/main" id="{D85153D0-0355-B746-881C-AC05FECA29E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
        <p:nvSpPr>
          <p:cNvPr id="9" name="Slide Number Placeholder 4">
            <a:extLst>
              <a:ext uri="{FF2B5EF4-FFF2-40B4-BE49-F238E27FC236}">
                <a16:creationId xmlns:a16="http://schemas.microsoft.com/office/drawing/2014/main" id="{A34A995F-FE26-0943-A8BE-1A7AA2750630}"/>
              </a:ext>
            </a:extLst>
          </p:cNvPr>
          <p:cNvSpPr txBox="1">
            <a:spLocks/>
          </p:cNvSpPr>
          <p:nvPr userDrawn="1"/>
        </p:nvSpPr>
        <p:spPr>
          <a:xfrm>
            <a:off x="11034273" y="302063"/>
            <a:ext cx="729343" cy="380297"/>
          </a:xfrm>
          <a:prstGeom prst="rect">
            <a:avLst/>
          </a:prstGeom>
        </p:spPr>
        <p:txBody>
          <a:bodyPr vert="horz" lIns="91440" tIns="45720" rIns="91440" bIns="45720" rtlCol="0" anchor="ctr"/>
          <a:lstStyle>
            <a:defPPr>
              <a:defRPr lang="en-US"/>
            </a:defPPr>
            <a:lvl1pPr marL="0" algn="r" defTabSz="914400" rtl="0" eaLnBrk="1" latinLnBrk="0" hangingPunct="1">
              <a:defRPr sz="2800" b="1" kern="1200">
                <a:solidFill>
                  <a:srgbClr val="5FAAD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E24DD3-0117-F947-8F74-C808912B5A2D}" type="slidenum">
              <a:rPr lang="en-US" smtClean="0">
                <a:latin typeface="Arial" panose="020B0604020202020204" pitchFamily="34" charset="0"/>
                <a:cs typeface="Arial" panose="020B0604020202020204" pitchFamily="34" charset="0"/>
              </a:rPr>
              <a:pPr/>
              <a:t>‹#›</a:t>
            </a:fld>
            <a:endParaRPr lang="en-US">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BE059E4F-96FC-B446-81BB-45BB917E46C1}"/>
              </a:ext>
            </a:extLst>
          </p:cNvPr>
          <p:cNvCxnSpPr>
            <a:cxnSpLocks/>
          </p:cNvCxnSpPr>
          <p:nvPr userDrawn="1"/>
        </p:nvCxnSpPr>
        <p:spPr>
          <a:xfrm flipH="1">
            <a:off x="491447" y="733806"/>
            <a:ext cx="1120910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4856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Content, and ic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F9ED6-618C-CD4C-8C33-135934806B0F}"/>
              </a:ext>
            </a:extLst>
          </p:cNvPr>
          <p:cNvSpPr>
            <a:spLocks noGrp="1"/>
          </p:cNvSpPr>
          <p:nvPr>
            <p:ph type="title"/>
          </p:nvPr>
        </p:nvSpPr>
        <p:spPr>
          <a:xfrm>
            <a:off x="412618" y="275585"/>
            <a:ext cx="10605890" cy="380298"/>
          </a:xfrm>
        </p:spPr>
        <p:txBody>
          <a:bodyPr>
            <a:noAutofit/>
          </a:bodyPr>
          <a:lstStyle>
            <a:lvl1pPr>
              <a:defRPr sz="2400" b="1">
                <a:solidFill>
                  <a:srgbClr val="003B7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D2C77970-4E2E-5048-92F3-937EFE651729}"/>
              </a:ext>
            </a:extLst>
          </p:cNvPr>
          <p:cNvSpPr>
            <a:spLocks noGrp="1"/>
          </p:cNvSpPr>
          <p:nvPr>
            <p:ph idx="1"/>
          </p:nvPr>
        </p:nvSpPr>
        <p:spPr>
          <a:xfrm>
            <a:off x="2280356" y="1365955"/>
            <a:ext cx="9073444" cy="4438352"/>
          </a:xfrm>
        </p:spPr>
        <p:txBody>
          <a:bodyPr/>
          <a:lstStyle>
            <a:lvl1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1pPr>
            <a:lvl2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2pPr>
            <a:lvl3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3pPr>
            <a:lvl4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4pPr>
            <a:lvl5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E5C9B242-5CA0-A34F-86FE-099FED94217F}"/>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Mississi[ppi Department of Education logo">
            <a:extLst>
              <a:ext uri="{FF2B5EF4-FFF2-40B4-BE49-F238E27FC236}">
                <a16:creationId xmlns:a16="http://schemas.microsoft.com/office/drawing/2014/main" id="{D85153D0-0355-B746-881C-AC05FECA29E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
        <p:nvSpPr>
          <p:cNvPr id="9" name="Slide Number Placeholder 4">
            <a:extLst>
              <a:ext uri="{FF2B5EF4-FFF2-40B4-BE49-F238E27FC236}">
                <a16:creationId xmlns:a16="http://schemas.microsoft.com/office/drawing/2014/main" id="{A34A995F-FE26-0943-A8BE-1A7AA2750630}"/>
              </a:ext>
            </a:extLst>
          </p:cNvPr>
          <p:cNvSpPr txBox="1">
            <a:spLocks/>
          </p:cNvSpPr>
          <p:nvPr userDrawn="1"/>
        </p:nvSpPr>
        <p:spPr>
          <a:xfrm>
            <a:off x="11034273" y="302063"/>
            <a:ext cx="729343" cy="380297"/>
          </a:xfrm>
          <a:prstGeom prst="rect">
            <a:avLst/>
          </a:prstGeom>
        </p:spPr>
        <p:txBody>
          <a:bodyPr vert="horz" lIns="91440" tIns="45720" rIns="91440" bIns="45720" rtlCol="0" anchor="ctr"/>
          <a:lstStyle>
            <a:defPPr>
              <a:defRPr lang="en-US"/>
            </a:defPPr>
            <a:lvl1pPr marL="0" algn="r" defTabSz="914400" rtl="0" eaLnBrk="1" latinLnBrk="0" hangingPunct="1">
              <a:defRPr sz="2800" b="1" kern="1200">
                <a:solidFill>
                  <a:srgbClr val="5FAAD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E24DD3-0117-F947-8F74-C808912B5A2D}" type="slidenum">
              <a:rPr lang="en-US" smtClean="0">
                <a:latin typeface="Arial" panose="020B0604020202020204" pitchFamily="34" charset="0"/>
                <a:cs typeface="Arial" panose="020B0604020202020204" pitchFamily="34" charset="0"/>
              </a:rPr>
              <a:pPr/>
              <a:t>‹#›</a:t>
            </a:fld>
            <a:endParaRPr lang="en-US">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BE059E4F-96FC-B446-81BB-45BB917E46C1}"/>
              </a:ext>
            </a:extLst>
          </p:cNvPr>
          <p:cNvCxnSpPr>
            <a:cxnSpLocks/>
          </p:cNvCxnSpPr>
          <p:nvPr userDrawn="1"/>
        </p:nvCxnSpPr>
        <p:spPr>
          <a:xfrm flipH="1">
            <a:off x="491447" y="733806"/>
            <a:ext cx="1120910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003E9ACD-D2AC-ED42-B419-5F1A18F3E7C6}"/>
              </a:ext>
            </a:extLst>
          </p:cNvPr>
          <p:cNvSpPr>
            <a:spLocks noGrp="1"/>
          </p:cNvSpPr>
          <p:nvPr>
            <p:ph type="body" sz="quarter" idx="10"/>
          </p:nvPr>
        </p:nvSpPr>
        <p:spPr>
          <a:xfrm>
            <a:off x="412619" y="903288"/>
            <a:ext cx="5943732" cy="461962"/>
          </a:xfrm>
        </p:spPr>
        <p:txBody>
          <a:bodyPr>
            <a:normAutofit/>
          </a:bodyPr>
          <a:lstStyle>
            <a:lvl1pPr marL="0" indent="0">
              <a:buNone/>
              <a:defRPr sz="2400" b="1">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2293532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Conten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F9ED6-618C-CD4C-8C33-135934806B0F}"/>
              </a:ext>
            </a:extLst>
          </p:cNvPr>
          <p:cNvSpPr>
            <a:spLocks noGrp="1"/>
          </p:cNvSpPr>
          <p:nvPr>
            <p:ph type="title"/>
          </p:nvPr>
        </p:nvSpPr>
        <p:spPr>
          <a:xfrm>
            <a:off x="5396458" y="275585"/>
            <a:ext cx="5622049" cy="380298"/>
          </a:xfrm>
        </p:spPr>
        <p:txBody>
          <a:bodyPr>
            <a:noAutofit/>
          </a:bodyPr>
          <a:lstStyle>
            <a:lvl1pPr>
              <a:defRPr sz="2400" b="1">
                <a:solidFill>
                  <a:srgbClr val="003B7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D2C77970-4E2E-5048-92F3-937EFE651729}"/>
              </a:ext>
            </a:extLst>
          </p:cNvPr>
          <p:cNvSpPr>
            <a:spLocks noGrp="1"/>
          </p:cNvSpPr>
          <p:nvPr>
            <p:ph idx="1"/>
          </p:nvPr>
        </p:nvSpPr>
        <p:spPr>
          <a:xfrm>
            <a:off x="5561351" y="921186"/>
            <a:ext cx="6139201" cy="4883121"/>
          </a:xfrm>
        </p:spPr>
        <p:txBody>
          <a:bodyPr/>
          <a:lstStyle>
            <a:lvl1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1pPr>
            <a:lvl2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2pPr>
            <a:lvl3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3pPr>
            <a:lvl4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4pPr>
            <a:lvl5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E5C9B242-5CA0-A34F-86FE-099FED94217F}"/>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Mississi[ppi Department of Education logo">
            <a:extLst>
              <a:ext uri="{FF2B5EF4-FFF2-40B4-BE49-F238E27FC236}">
                <a16:creationId xmlns:a16="http://schemas.microsoft.com/office/drawing/2014/main" id="{D85153D0-0355-B746-881C-AC05FECA29E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
        <p:nvSpPr>
          <p:cNvPr id="9" name="Slide Number Placeholder 4">
            <a:extLst>
              <a:ext uri="{FF2B5EF4-FFF2-40B4-BE49-F238E27FC236}">
                <a16:creationId xmlns:a16="http://schemas.microsoft.com/office/drawing/2014/main" id="{A34A995F-FE26-0943-A8BE-1A7AA2750630}"/>
              </a:ext>
            </a:extLst>
          </p:cNvPr>
          <p:cNvSpPr txBox="1">
            <a:spLocks/>
          </p:cNvSpPr>
          <p:nvPr userDrawn="1"/>
        </p:nvSpPr>
        <p:spPr>
          <a:xfrm>
            <a:off x="11034273" y="302063"/>
            <a:ext cx="729343" cy="380297"/>
          </a:xfrm>
          <a:prstGeom prst="rect">
            <a:avLst/>
          </a:prstGeom>
        </p:spPr>
        <p:txBody>
          <a:bodyPr vert="horz" lIns="91440" tIns="45720" rIns="91440" bIns="45720" rtlCol="0" anchor="ctr"/>
          <a:lstStyle>
            <a:defPPr>
              <a:defRPr lang="en-US"/>
            </a:defPPr>
            <a:lvl1pPr marL="0" algn="r" defTabSz="914400" rtl="0" eaLnBrk="1" latinLnBrk="0" hangingPunct="1">
              <a:defRPr sz="2800" b="1" kern="1200">
                <a:solidFill>
                  <a:srgbClr val="5FAAD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E24DD3-0117-F947-8F74-C808912B5A2D}" type="slidenum">
              <a:rPr lang="en-US" smtClean="0">
                <a:latin typeface="Arial" panose="020B0604020202020204" pitchFamily="34" charset="0"/>
                <a:cs typeface="Arial" panose="020B0604020202020204" pitchFamily="34" charset="0"/>
              </a:rPr>
              <a:pPr/>
              <a:t>‹#›</a:t>
            </a:fld>
            <a:endParaRPr lang="en-US">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BE059E4F-96FC-B446-81BB-45BB917E46C1}"/>
              </a:ext>
            </a:extLst>
          </p:cNvPr>
          <p:cNvCxnSpPr>
            <a:cxnSpLocks/>
          </p:cNvCxnSpPr>
          <p:nvPr userDrawn="1"/>
        </p:nvCxnSpPr>
        <p:spPr>
          <a:xfrm flipH="1">
            <a:off x="5396458" y="733806"/>
            <a:ext cx="630409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7294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boxes with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F9ED6-618C-CD4C-8C33-135934806B0F}"/>
              </a:ext>
            </a:extLst>
          </p:cNvPr>
          <p:cNvSpPr>
            <a:spLocks noGrp="1"/>
          </p:cNvSpPr>
          <p:nvPr>
            <p:ph type="title"/>
          </p:nvPr>
        </p:nvSpPr>
        <p:spPr>
          <a:xfrm>
            <a:off x="412618" y="275585"/>
            <a:ext cx="10605890" cy="380298"/>
          </a:xfrm>
        </p:spPr>
        <p:txBody>
          <a:bodyPr>
            <a:noAutofit/>
          </a:bodyPr>
          <a:lstStyle>
            <a:lvl1pPr>
              <a:defRPr sz="2400" b="1">
                <a:solidFill>
                  <a:srgbClr val="003B71"/>
                </a:solidFill>
                <a:latin typeface="Arial" panose="020B0604020202020204" pitchFamily="34" charset="0"/>
                <a:cs typeface="Arial" panose="020B0604020202020204" pitchFamily="34" charset="0"/>
              </a:defRPr>
            </a:lvl1pPr>
          </a:lstStyle>
          <a:p>
            <a:r>
              <a:rPr lang="en-US"/>
              <a:t>Click to edit Master title style</a:t>
            </a:r>
          </a:p>
        </p:txBody>
      </p:sp>
      <p:sp>
        <p:nvSpPr>
          <p:cNvPr id="7" name="Rectangle 6">
            <a:extLst>
              <a:ext uri="{FF2B5EF4-FFF2-40B4-BE49-F238E27FC236}">
                <a16:creationId xmlns:a16="http://schemas.microsoft.com/office/drawing/2014/main" id="{E5C9B242-5CA0-A34F-86FE-099FED94217F}"/>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Mississi[ppi Department of Education logo">
            <a:extLst>
              <a:ext uri="{FF2B5EF4-FFF2-40B4-BE49-F238E27FC236}">
                <a16:creationId xmlns:a16="http://schemas.microsoft.com/office/drawing/2014/main" id="{D85153D0-0355-B746-881C-AC05FECA29E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
        <p:nvSpPr>
          <p:cNvPr id="9" name="Slide Number Placeholder 4">
            <a:extLst>
              <a:ext uri="{FF2B5EF4-FFF2-40B4-BE49-F238E27FC236}">
                <a16:creationId xmlns:a16="http://schemas.microsoft.com/office/drawing/2014/main" id="{A34A995F-FE26-0943-A8BE-1A7AA2750630}"/>
              </a:ext>
            </a:extLst>
          </p:cNvPr>
          <p:cNvSpPr txBox="1">
            <a:spLocks/>
          </p:cNvSpPr>
          <p:nvPr userDrawn="1"/>
        </p:nvSpPr>
        <p:spPr>
          <a:xfrm>
            <a:off x="11034273" y="302063"/>
            <a:ext cx="729343" cy="380297"/>
          </a:xfrm>
          <a:prstGeom prst="rect">
            <a:avLst/>
          </a:prstGeom>
        </p:spPr>
        <p:txBody>
          <a:bodyPr vert="horz" lIns="91440" tIns="45720" rIns="91440" bIns="45720" rtlCol="0" anchor="ctr"/>
          <a:lstStyle>
            <a:defPPr>
              <a:defRPr lang="en-US"/>
            </a:defPPr>
            <a:lvl1pPr marL="0" algn="r" defTabSz="914400" rtl="0" eaLnBrk="1" latinLnBrk="0" hangingPunct="1">
              <a:defRPr sz="2800" b="1" kern="1200">
                <a:solidFill>
                  <a:srgbClr val="5FAAD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E24DD3-0117-F947-8F74-C808912B5A2D}" type="slidenum">
              <a:rPr lang="en-US" smtClean="0">
                <a:latin typeface="Arial" panose="020B0604020202020204" pitchFamily="34" charset="0"/>
                <a:cs typeface="Arial" panose="020B0604020202020204" pitchFamily="34" charset="0"/>
              </a:rPr>
              <a:pPr/>
              <a:t>‹#›</a:t>
            </a:fld>
            <a:endParaRPr lang="en-US">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BE059E4F-96FC-B446-81BB-45BB917E46C1}"/>
              </a:ext>
            </a:extLst>
          </p:cNvPr>
          <p:cNvCxnSpPr>
            <a:cxnSpLocks/>
          </p:cNvCxnSpPr>
          <p:nvPr userDrawn="1"/>
        </p:nvCxnSpPr>
        <p:spPr>
          <a:xfrm flipH="1">
            <a:off x="491447" y="733806"/>
            <a:ext cx="1120910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9920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lor Transition_1">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6E86C2C-175D-6746-AE92-BB6E3C529A26}"/>
              </a:ext>
            </a:extLst>
          </p:cNvPr>
          <p:cNvSpPr>
            <a:spLocks noGrp="1"/>
          </p:cNvSpPr>
          <p:nvPr>
            <p:ph type="dt" sz="half" idx="10"/>
          </p:nvPr>
        </p:nvSpPr>
        <p:spPr/>
        <p:txBody>
          <a:bodyPr/>
          <a:lstStyle/>
          <a:p>
            <a:fld id="{68B5EC5A-B15F-6649-9C6B-BB2DB3E417C9}" type="datetime1">
              <a:rPr lang="en-US" smtClean="0"/>
              <a:t>9/25/2024</a:t>
            </a:fld>
            <a:endParaRPr lang="en-US"/>
          </a:p>
        </p:txBody>
      </p:sp>
      <p:sp>
        <p:nvSpPr>
          <p:cNvPr id="5" name="Footer Placeholder 4">
            <a:extLst>
              <a:ext uri="{FF2B5EF4-FFF2-40B4-BE49-F238E27FC236}">
                <a16:creationId xmlns:a16="http://schemas.microsoft.com/office/drawing/2014/main" id="{4F96C72B-A6BC-2B46-82E4-3166BB8D96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A042A1-E20C-3C45-B21B-988D8277A7ED}"/>
              </a:ext>
            </a:extLst>
          </p:cNvPr>
          <p:cNvSpPr>
            <a:spLocks noGrp="1"/>
          </p:cNvSpPr>
          <p:nvPr>
            <p:ph type="sldNum" sz="quarter" idx="12"/>
          </p:nvPr>
        </p:nvSpPr>
        <p:spPr/>
        <p:txBody>
          <a:bodyPr/>
          <a:lstStyle/>
          <a:p>
            <a:fld id="{84E24DD3-0117-F947-8F74-C808912B5A2D}" type="slidenum">
              <a:rPr lang="en-US" smtClean="0"/>
              <a:t>‹#›</a:t>
            </a:fld>
            <a:endParaRPr lang="en-US"/>
          </a:p>
        </p:txBody>
      </p:sp>
      <p:sp>
        <p:nvSpPr>
          <p:cNvPr id="7" name="Rectangle 6">
            <a:extLst>
              <a:ext uri="{FF2B5EF4-FFF2-40B4-BE49-F238E27FC236}">
                <a16:creationId xmlns:a16="http://schemas.microsoft.com/office/drawing/2014/main" id="{CF3B22B5-418E-C14A-82F2-8BFB743584A1}"/>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6B2FB67-39A2-6E44-B495-201A124265B2}"/>
              </a:ext>
            </a:extLst>
          </p:cNvPr>
          <p:cNvSpPr/>
          <p:nvPr userDrawn="1"/>
        </p:nvSpPr>
        <p:spPr>
          <a:xfrm>
            <a:off x="838200" y="3163088"/>
            <a:ext cx="5478416" cy="265912"/>
          </a:xfrm>
          <a:prstGeom prst="rect">
            <a:avLst/>
          </a:prstGeom>
          <a:solidFill>
            <a:srgbClr val="EF3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A5B"/>
              </a:solidFill>
            </a:endParaRPr>
          </a:p>
        </p:txBody>
      </p:sp>
      <p:sp>
        <p:nvSpPr>
          <p:cNvPr id="25" name="Title 1">
            <a:extLst>
              <a:ext uri="{FF2B5EF4-FFF2-40B4-BE49-F238E27FC236}">
                <a16:creationId xmlns:a16="http://schemas.microsoft.com/office/drawing/2014/main" id="{C67B8F4E-F659-1547-8DA4-6F8B2DE11E45}"/>
              </a:ext>
            </a:extLst>
          </p:cNvPr>
          <p:cNvSpPr>
            <a:spLocks noGrp="1"/>
          </p:cNvSpPr>
          <p:nvPr>
            <p:ph type="ctrTitle"/>
          </p:nvPr>
        </p:nvSpPr>
        <p:spPr>
          <a:xfrm>
            <a:off x="838200" y="835572"/>
            <a:ext cx="10050416" cy="2119305"/>
          </a:xfrm>
        </p:spPr>
        <p:txBody>
          <a:bodyPr anchor="b">
            <a:normAutofit/>
          </a:bodyPr>
          <a:lstStyle>
            <a:lvl1pPr algn="l">
              <a:defRPr sz="8000" b="1">
                <a:solidFill>
                  <a:srgbClr val="EF3A5B"/>
                </a:solidFill>
                <a:latin typeface="Arial" panose="020B0604020202020204" pitchFamily="34" charset="0"/>
                <a:cs typeface="Arial" panose="020B0604020202020204" pitchFamily="34" charset="0"/>
              </a:defRPr>
            </a:lvl1pPr>
          </a:lstStyle>
          <a:p>
            <a:r>
              <a:rPr lang="en-US"/>
              <a:t>Click to edit Master title style</a:t>
            </a:r>
          </a:p>
        </p:txBody>
      </p:sp>
      <p:sp>
        <p:nvSpPr>
          <p:cNvPr id="35" name="Text Placeholder 34">
            <a:extLst>
              <a:ext uri="{FF2B5EF4-FFF2-40B4-BE49-F238E27FC236}">
                <a16:creationId xmlns:a16="http://schemas.microsoft.com/office/drawing/2014/main" id="{53F48FB1-DCA1-0948-BA38-293261604383}"/>
              </a:ext>
            </a:extLst>
          </p:cNvPr>
          <p:cNvSpPr>
            <a:spLocks noGrp="1"/>
          </p:cNvSpPr>
          <p:nvPr>
            <p:ph type="body" sz="quarter" idx="14"/>
          </p:nvPr>
        </p:nvSpPr>
        <p:spPr>
          <a:xfrm>
            <a:off x="838200" y="3746980"/>
            <a:ext cx="10050416" cy="555625"/>
          </a:xfrm>
        </p:spPr>
        <p:txBody>
          <a:bodyPr>
            <a:noAutofit/>
          </a:bodyPr>
          <a:lstStyle>
            <a:lvl1pPr marL="0" indent="0">
              <a:buNone/>
              <a:defRPr sz="360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pic>
        <p:nvPicPr>
          <p:cNvPr id="16" name="Picture 15" descr="Mississi[ppi Department of Education logo">
            <a:extLst>
              <a:ext uri="{FF2B5EF4-FFF2-40B4-BE49-F238E27FC236}">
                <a16:creationId xmlns:a16="http://schemas.microsoft.com/office/drawing/2014/main" id="{06D7FA75-4768-FF4D-959C-FA772BDFE41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Tree>
    <p:extLst>
      <p:ext uri="{BB962C8B-B14F-4D97-AF65-F5344CB8AC3E}">
        <p14:creationId xmlns:p14="http://schemas.microsoft.com/office/powerpoint/2010/main" val="1087371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1400A5-A2F9-8E45-B415-6DD7D1A08B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86A986-F23B-4549-8F88-5E5D2A6AC6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6DB1F0-8889-7141-9887-8BF33AE304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FE87F1-B258-4841-BE83-6BEF13A8E107}" type="datetime1">
              <a:rPr lang="en-US" smtClean="0"/>
              <a:t>9/25/2024</a:t>
            </a:fld>
            <a:endParaRPr lang="en-US"/>
          </a:p>
        </p:txBody>
      </p:sp>
      <p:sp>
        <p:nvSpPr>
          <p:cNvPr id="5" name="Footer Placeholder 4">
            <a:extLst>
              <a:ext uri="{FF2B5EF4-FFF2-40B4-BE49-F238E27FC236}">
                <a16:creationId xmlns:a16="http://schemas.microsoft.com/office/drawing/2014/main" id="{1664F5D8-44C9-B043-B4CE-7B371693F4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0755481-5126-3542-BD1F-05C5956718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E24DD3-0117-F947-8F74-C808912B5A2D}" type="slidenum">
              <a:rPr lang="en-US" smtClean="0"/>
              <a:t>‹#›</a:t>
            </a:fld>
            <a:endParaRPr lang="en-US"/>
          </a:p>
        </p:txBody>
      </p:sp>
    </p:spTree>
    <p:extLst>
      <p:ext uri="{BB962C8B-B14F-4D97-AF65-F5344CB8AC3E}">
        <p14:creationId xmlns:p14="http://schemas.microsoft.com/office/powerpoint/2010/main" val="3756047208"/>
      </p:ext>
    </p:extLst>
  </p:cSld>
  <p:clrMap bg1="lt1" tx1="dk1" bg2="lt2" tx2="dk2" accent1="accent1" accent2="accent2" accent3="accent3" accent4="accent4" accent5="accent5" accent6="accent6" hlink="hlink" folHlink="folHlink"/>
  <p:sldLayoutIdLst>
    <p:sldLayoutId id="2147483649" r:id="rId1"/>
    <p:sldLayoutId id="2147483672" r:id="rId2"/>
    <p:sldLayoutId id="2147483673" r:id="rId3"/>
    <p:sldLayoutId id="2147483674" r:id="rId4"/>
    <p:sldLayoutId id="2147483650" r:id="rId5"/>
    <p:sldLayoutId id="2147483681" r:id="rId6"/>
    <p:sldLayoutId id="2147483682" r:id="rId7"/>
    <p:sldLayoutId id="2147483689" r:id="rId8"/>
    <p:sldLayoutId id="2147483683" r:id="rId9"/>
    <p:sldLayoutId id="2147483684" r:id="rId10"/>
    <p:sldLayoutId id="2147483685" r:id="rId11"/>
    <p:sldLayoutId id="2147483686" r:id="rId12"/>
    <p:sldLayoutId id="2147483687" r:id="rId13"/>
    <p:sldLayoutId id="2147483688" r:id="rId14"/>
    <p:sldLayoutId id="2147483675" r:id="rId15"/>
    <p:sldLayoutId id="2147483676" r:id="rId16"/>
    <p:sldLayoutId id="2147483677" r:id="rId17"/>
    <p:sldLayoutId id="2147483678" r:id="rId18"/>
    <p:sldLayoutId id="2147483679" r:id="rId19"/>
    <p:sldLayoutId id="2147483680" r:id="rId20"/>
    <p:sldLayoutId id="2147483655" r:id="rId2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hyperlink" Target="http://www.pngall.com/marathon-png"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3279980-EBB3-E44B-BEA9-4BD8C5DD0115}"/>
              </a:ext>
            </a:extLst>
          </p:cNvPr>
          <p:cNvSpPr>
            <a:spLocks noGrp="1"/>
          </p:cNvSpPr>
          <p:nvPr>
            <p:ph type="body" sz="quarter" idx="13"/>
          </p:nvPr>
        </p:nvSpPr>
        <p:spPr/>
        <p:txBody>
          <a:bodyPr vert="horz" lIns="91440" tIns="45720" rIns="91440" bIns="45720" rtlCol="0" anchor="t">
            <a:normAutofit/>
          </a:bodyPr>
          <a:lstStyle/>
          <a:p>
            <a:r>
              <a:rPr lang="en-US" dirty="0">
                <a:latin typeface="Arial"/>
                <a:cs typeface="Arial"/>
              </a:rPr>
              <a:t>September 26, 2024</a:t>
            </a:r>
            <a:endParaRPr lang="en-US" dirty="0"/>
          </a:p>
        </p:txBody>
      </p:sp>
      <p:sp>
        <p:nvSpPr>
          <p:cNvPr id="6" name="Text Placeholder 5">
            <a:extLst>
              <a:ext uri="{FF2B5EF4-FFF2-40B4-BE49-F238E27FC236}">
                <a16:creationId xmlns:a16="http://schemas.microsoft.com/office/drawing/2014/main" id="{B0036E16-32E9-1A4D-85D0-F3853CD71F4A}"/>
              </a:ext>
            </a:extLst>
          </p:cNvPr>
          <p:cNvSpPr>
            <a:spLocks noGrp="1"/>
          </p:cNvSpPr>
          <p:nvPr>
            <p:ph type="body" sz="quarter" idx="14"/>
          </p:nvPr>
        </p:nvSpPr>
        <p:spPr>
          <a:xfrm>
            <a:off x="617538" y="4401404"/>
            <a:ext cx="6096000" cy="1640622"/>
          </a:xfrm>
        </p:spPr>
        <p:txBody>
          <a:bodyPr vert="horz" lIns="91440" tIns="45720" rIns="91440" bIns="45720" rtlCol="0" anchor="t">
            <a:normAutofit/>
          </a:bodyPr>
          <a:lstStyle/>
          <a:p>
            <a:r>
              <a:rPr lang="en-US" dirty="0">
                <a:latin typeface="Arial"/>
                <a:cs typeface="Arial"/>
              </a:rPr>
              <a:t>Office of Safe and Orderly Schools</a:t>
            </a:r>
          </a:p>
          <a:p>
            <a:r>
              <a:rPr lang="en-US" dirty="0">
                <a:latin typeface="Arial"/>
                <a:cs typeface="Arial"/>
              </a:rPr>
              <a:t>Division of School Safety</a:t>
            </a:r>
            <a:endParaRPr lang="en-US" dirty="0"/>
          </a:p>
        </p:txBody>
      </p:sp>
      <p:sp>
        <p:nvSpPr>
          <p:cNvPr id="4" name="Subtitle 3">
            <a:extLst>
              <a:ext uri="{FF2B5EF4-FFF2-40B4-BE49-F238E27FC236}">
                <a16:creationId xmlns:a16="http://schemas.microsoft.com/office/drawing/2014/main" id="{0B6F1FEF-7EFD-DE44-8B24-4CA989814070}"/>
              </a:ext>
            </a:extLst>
          </p:cNvPr>
          <p:cNvSpPr>
            <a:spLocks noGrp="1"/>
          </p:cNvSpPr>
          <p:nvPr>
            <p:ph type="subTitle" idx="1"/>
          </p:nvPr>
        </p:nvSpPr>
        <p:spPr>
          <a:xfrm>
            <a:off x="617584" y="4094329"/>
            <a:ext cx="6319244" cy="365126"/>
          </a:xfrm>
        </p:spPr>
        <p:txBody>
          <a:bodyPr vert="horz" lIns="91440" tIns="45720" rIns="91440" bIns="45720" rtlCol="0" anchor="t">
            <a:normAutofit fontScale="85000" lnSpcReduction="20000"/>
          </a:bodyPr>
          <a:lstStyle/>
          <a:p>
            <a:r>
              <a:rPr lang="en-US" dirty="0"/>
              <a:t>Greg Hartley</a:t>
            </a:r>
          </a:p>
        </p:txBody>
      </p:sp>
      <p:sp>
        <p:nvSpPr>
          <p:cNvPr id="3" name="Title 2">
            <a:extLst>
              <a:ext uri="{FF2B5EF4-FFF2-40B4-BE49-F238E27FC236}">
                <a16:creationId xmlns:a16="http://schemas.microsoft.com/office/drawing/2014/main" id="{E009D2A2-2270-5645-8100-381AB0D38022}"/>
              </a:ext>
            </a:extLst>
          </p:cNvPr>
          <p:cNvSpPr>
            <a:spLocks noGrp="1"/>
          </p:cNvSpPr>
          <p:nvPr>
            <p:ph type="ctrTitle"/>
          </p:nvPr>
        </p:nvSpPr>
        <p:spPr/>
        <p:txBody>
          <a:bodyPr>
            <a:normAutofit fontScale="90000"/>
          </a:bodyPr>
          <a:lstStyle/>
          <a:p>
            <a:r>
              <a:rPr lang="en-US" sz="6000" dirty="0">
                <a:latin typeface="Arial"/>
                <a:cs typeface="Arial"/>
              </a:rPr>
              <a:t>School Safety for Principals and Administrators   </a:t>
            </a:r>
          </a:p>
        </p:txBody>
      </p:sp>
      <p:sp>
        <p:nvSpPr>
          <p:cNvPr id="8" name="Footer Placeholder 7">
            <a:extLst>
              <a:ext uri="{FF2B5EF4-FFF2-40B4-BE49-F238E27FC236}">
                <a16:creationId xmlns:a16="http://schemas.microsoft.com/office/drawing/2014/main" id="{8249681A-784F-CBAE-8E6D-09A96DD6ABEA}"/>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38108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1E322-96A2-75E5-7E6D-FF8E3044D7A1}"/>
              </a:ext>
            </a:extLst>
          </p:cNvPr>
          <p:cNvSpPr>
            <a:spLocks noGrp="1"/>
          </p:cNvSpPr>
          <p:nvPr>
            <p:ph type="title"/>
          </p:nvPr>
        </p:nvSpPr>
        <p:spPr/>
        <p:txBody>
          <a:bodyPr/>
          <a:lstStyle/>
          <a:p>
            <a:r>
              <a:rPr lang="en-US" dirty="0"/>
              <a:t>Division of School Safety</a:t>
            </a:r>
          </a:p>
        </p:txBody>
      </p:sp>
      <p:sp>
        <p:nvSpPr>
          <p:cNvPr id="3" name="Content Placeholder 2">
            <a:extLst>
              <a:ext uri="{FF2B5EF4-FFF2-40B4-BE49-F238E27FC236}">
                <a16:creationId xmlns:a16="http://schemas.microsoft.com/office/drawing/2014/main" id="{CCEFCFEA-E7AD-A4CF-9145-22801EC01066}"/>
              </a:ext>
            </a:extLst>
          </p:cNvPr>
          <p:cNvSpPr>
            <a:spLocks noGrp="1"/>
          </p:cNvSpPr>
          <p:nvPr>
            <p:ph idx="1"/>
          </p:nvPr>
        </p:nvSpPr>
        <p:spPr/>
        <p:txBody>
          <a:bodyPr>
            <a:normAutofit lnSpcReduction="10000"/>
          </a:bodyPr>
          <a:lstStyle/>
          <a:p>
            <a:pPr marL="0" indent="0">
              <a:buNone/>
            </a:pPr>
            <a:r>
              <a:rPr lang="en-US" u="sng" dirty="0"/>
              <a:t>Mississippi State Law requires the following safety drills:</a:t>
            </a:r>
          </a:p>
          <a:p>
            <a:endParaRPr lang="en-US" u="sng" dirty="0"/>
          </a:p>
          <a:p>
            <a:r>
              <a:rPr lang="en-US" dirty="0"/>
              <a:t>Fire Drills (Monthly)</a:t>
            </a:r>
          </a:p>
          <a:p>
            <a:endParaRPr lang="en-US" dirty="0"/>
          </a:p>
          <a:p>
            <a:r>
              <a:rPr lang="en-US" dirty="0"/>
              <a:t>Tornado/Inclement Weather Drills (Twice a year)</a:t>
            </a:r>
          </a:p>
          <a:p>
            <a:endParaRPr lang="en-US" dirty="0"/>
          </a:p>
          <a:p>
            <a:r>
              <a:rPr lang="en-US" dirty="0"/>
              <a:t>Active Shooter/Lockdown Drills (Twice a year/one each semester) </a:t>
            </a:r>
          </a:p>
        </p:txBody>
      </p:sp>
    </p:spTree>
    <p:extLst>
      <p:ext uri="{BB962C8B-B14F-4D97-AF65-F5344CB8AC3E}">
        <p14:creationId xmlns:p14="http://schemas.microsoft.com/office/powerpoint/2010/main" val="2032816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BD86F-608E-FCFA-8888-CAEF2FCCAA69}"/>
              </a:ext>
            </a:extLst>
          </p:cNvPr>
          <p:cNvSpPr>
            <a:spLocks noGrp="1"/>
          </p:cNvSpPr>
          <p:nvPr>
            <p:ph type="title"/>
          </p:nvPr>
        </p:nvSpPr>
        <p:spPr/>
        <p:txBody>
          <a:bodyPr/>
          <a:lstStyle/>
          <a:p>
            <a:r>
              <a:rPr lang="en-US" dirty="0"/>
              <a:t>Division of School Safety</a:t>
            </a:r>
          </a:p>
        </p:txBody>
      </p:sp>
      <p:sp>
        <p:nvSpPr>
          <p:cNvPr id="3" name="Content Placeholder 2">
            <a:extLst>
              <a:ext uri="{FF2B5EF4-FFF2-40B4-BE49-F238E27FC236}">
                <a16:creationId xmlns:a16="http://schemas.microsoft.com/office/drawing/2014/main" id="{7AB420AD-40AE-EB2E-35A4-B48189D58638}"/>
              </a:ext>
            </a:extLst>
          </p:cNvPr>
          <p:cNvSpPr>
            <a:spLocks noGrp="1"/>
          </p:cNvSpPr>
          <p:nvPr>
            <p:ph idx="1"/>
          </p:nvPr>
        </p:nvSpPr>
        <p:spPr>
          <a:xfrm>
            <a:off x="838200" y="1166649"/>
            <a:ext cx="10515600" cy="4715536"/>
          </a:xfrm>
        </p:spPr>
        <p:txBody>
          <a:bodyPr>
            <a:normAutofit/>
          </a:bodyPr>
          <a:lstStyle/>
          <a:p>
            <a:pPr marL="0" indent="0">
              <a:buNone/>
            </a:pPr>
            <a:r>
              <a:rPr lang="en-US" u="sng" dirty="0"/>
              <a:t>School Crisis Response Plans in addition to the required state drills should also contain the following safety procedures </a:t>
            </a:r>
            <a:r>
              <a:rPr lang="en-US" dirty="0"/>
              <a:t>:</a:t>
            </a:r>
          </a:p>
          <a:p>
            <a:r>
              <a:rPr lang="en-US" dirty="0"/>
              <a:t>Bomb Threat/Explosion procedures </a:t>
            </a:r>
          </a:p>
          <a:p>
            <a:r>
              <a:rPr lang="en-US" dirty="0"/>
              <a:t>Evacuation procedures</a:t>
            </a:r>
          </a:p>
          <a:p>
            <a:r>
              <a:rPr lang="en-US" dirty="0"/>
              <a:t>Earthquake procedures</a:t>
            </a:r>
          </a:p>
          <a:p>
            <a:r>
              <a:rPr lang="en-US" dirty="0"/>
              <a:t>Internal/External Hazardous Material procedures</a:t>
            </a:r>
          </a:p>
          <a:p>
            <a:r>
              <a:rPr lang="en-US" dirty="0"/>
              <a:t>Threat unique to the geographic area procedures </a:t>
            </a:r>
          </a:p>
        </p:txBody>
      </p:sp>
    </p:spTree>
    <p:extLst>
      <p:ext uri="{BB962C8B-B14F-4D97-AF65-F5344CB8AC3E}">
        <p14:creationId xmlns:p14="http://schemas.microsoft.com/office/powerpoint/2010/main" val="3599695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5496B-3841-F0BE-B987-5393DB8A1E91}"/>
              </a:ext>
            </a:extLst>
          </p:cNvPr>
          <p:cNvSpPr>
            <a:spLocks noGrp="1"/>
          </p:cNvSpPr>
          <p:nvPr>
            <p:ph type="title"/>
          </p:nvPr>
        </p:nvSpPr>
        <p:spPr/>
        <p:txBody>
          <a:bodyPr/>
          <a:lstStyle/>
          <a:p>
            <a:r>
              <a:rPr lang="en-US" dirty="0"/>
              <a:t>Division of School Safety</a:t>
            </a:r>
          </a:p>
        </p:txBody>
      </p:sp>
      <p:sp>
        <p:nvSpPr>
          <p:cNvPr id="4" name="Content Placeholder 2">
            <a:extLst>
              <a:ext uri="{FF2B5EF4-FFF2-40B4-BE49-F238E27FC236}">
                <a16:creationId xmlns:a16="http://schemas.microsoft.com/office/drawing/2014/main" id="{96D1C23E-6530-7866-C8BD-1BC0DFBF3153}"/>
              </a:ext>
            </a:extLst>
          </p:cNvPr>
          <p:cNvSpPr>
            <a:spLocks noGrp="1"/>
          </p:cNvSpPr>
          <p:nvPr>
            <p:ph idx="1"/>
          </p:nvPr>
        </p:nvSpPr>
        <p:spPr>
          <a:xfrm>
            <a:off x="838200" y="804863"/>
            <a:ext cx="10515600" cy="4745037"/>
          </a:xfrm>
          <a:prstGeom prst="rect">
            <a:avLst/>
          </a:prstGeom>
        </p:spPr>
        <p:txBody>
          <a:bodyPr vert="horz" lIns="91440" tIns="45720" rIns="91440" bIns="45720" rtlCol="0" anchor="t">
            <a:normAutofit/>
          </a:bodyPr>
          <a:lst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600"/>
              </a:spcBef>
              <a:spcAft>
                <a:spcPts val="600"/>
              </a:spcAft>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u="sng" dirty="0">
                <a:latin typeface="Arial"/>
                <a:cs typeface="Arial"/>
              </a:rPr>
              <a:t>Documentation</a:t>
            </a:r>
          </a:p>
          <a:p>
            <a:r>
              <a:rPr lang="en-US" sz="2400" dirty="0">
                <a:latin typeface="Arial"/>
                <a:cs typeface="Arial"/>
              </a:rPr>
              <a:t>There is no state mandated form</a:t>
            </a:r>
          </a:p>
          <a:p>
            <a:r>
              <a:rPr lang="en-US" sz="2400" dirty="0">
                <a:latin typeface="Arial"/>
                <a:cs typeface="Arial"/>
              </a:rPr>
              <a:t>Each School District may design their own Drill form</a:t>
            </a:r>
          </a:p>
          <a:p>
            <a:pPr marL="0" indent="0">
              <a:buNone/>
            </a:pPr>
            <a:r>
              <a:rPr lang="en-US" u="sng" dirty="0">
                <a:latin typeface="Arial"/>
                <a:cs typeface="Arial"/>
              </a:rPr>
              <a:t>Each form at a minimum should contain:</a:t>
            </a:r>
          </a:p>
          <a:p>
            <a:r>
              <a:rPr lang="en-US" sz="2400" dirty="0">
                <a:latin typeface="Arial"/>
                <a:cs typeface="Arial"/>
              </a:rPr>
              <a:t>Date of Drill</a:t>
            </a:r>
          </a:p>
          <a:p>
            <a:r>
              <a:rPr lang="en-US" sz="2400" dirty="0">
                <a:latin typeface="Arial"/>
                <a:cs typeface="Arial"/>
              </a:rPr>
              <a:t>Time of Drill</a:t>
            </a:r>
          </a:p>
          <a:p>
            <a:r>
              <a:rPr lang="en-US" sz="2400" dirty="0">
                <a:latin typeface="Arial"/>
                <a:cs typeface="Arial"/>
              </a:rPr>
              <a:t>Location/School</a:t>
            </a:r>
          </a:p>
        </p:txBody>
      </p:sp>
    </p:spTree>
    <p:extLst>
      <p:ext uri="{BB962C8B-B14F-4D97-AF65-F5344CB8AC3E}">
        <p14:creationId xmlns:p14="http://schemas.microsoft.com/office/powerpoint/2010/main" val="3192392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09517-6FD0-DA73-27EA-BB3CBB615888}"/>
              </a:ext>
            </a:extLst>
          </p:cNvPr>
          <p:cNvSpPr>
            <a:spLocks noGrp="1"/>
          </p:cNvSpPr>
          <p:nvPr>
            <p:ph type="title"/>
          </p:nvPr>
        </p:nvSpPr>
        <p:spPr/>
        <p:txBody>
          <a:bodyPr/>
          <a:lstStyle/>
          <a:p>
            <a:r>
              <a:rPr lang="en-US" dirty="0"/>
              <a:t>Division of School Safety</a:t>
            </a:r>
          </a:p>
        </p:txBody>
      </p:sp>
      <p:sp>
        <p:nvSpPr>
          <p:cNvPr id="6" name="Content Placeholder 2">
            <a:extLst>
              <a:ext uri="{FF2B5EF4-FFF2-40B4-BE49-F238E27FC236}">
                <a16:creationId xmlns:a16="http://schemas.microsoft.com/office/drawing/2014/main" id="{778FE216-A675-A740-3E4A-9CA8A451455C}"/>
              </a:ext>
            </a:extLst>
          </p:cNvPr>
          <p:cNvSpPr>
            <a:spLocks noGrp="1"/>
          </p:cNvSpPr>
          <p:nvPr>
            <p:ph idx="1"/>
          </p:nvPr>
        </p:nvSpPr>
        <p:spPr>
          <a:prstGeom prst="rect">
            <a:avLst/>
          </a:prstGeom>
        </p:spPr>
        <p:txBody>
          <a:bodyPr vert="horz" lIns="91440" tIns="45720" rIns="91440" bIns="45720" rtlCol="0" anchor="t">
            <a:normAutofit/>
          </a:bodyPr>
          <a:lst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600"/>
              </a:spcBef>
              <a:spcAft>
                <a:spcPts val="600"/>
              </a:spcAft>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Arial"/>
                <a:cs typeface="Arial"/>
              </a:rPr>
              <a:t>Type of drill</a:t>
            </a:r>
          </a:p>
          <a:p>
            <a:r>
              <a:rPr lang="en-US" sz="2400" dirty="0">
                <a:latin typeface="Arial"/>
                <a:cs typeface="Arial"/>
              </a:rPr>
              <a:t>Did emergency notification work properly</a:t>
            </a:r>
          </a:p>
          <a:p>
            <a:r>
              <a:rPr lang="en-US" sz="2400" dirty="0">
                <a:latin typeface="Arial"/>
                <a:cs typeface="Arial"/>
              </a:rPr>
              <a:t>Actions of staff and students during drill</a:t>
            </a:r>
          </a:p>
          <a:p>
            <a:r>
              <a:rPr lang="en-US" sz="2400" dirty="0">
                <a:latin typeface="Arial"/>
                <a:cs typeface="Arial"/>
              </a:rPr>
              <a:t>Comment section on what went well/what needs improvement </a:t>
            </a:r>
          </a:p>
          <a:p>
            <a:r>
              <a:rPr lang="en-US" sz="2400" dirty="0">
                <a:latin typeface="Arial"/>
                <a:cs typeface="Arial"/>
              </a:rPr>
              <a:t>Start and completion time of drill</a:t>
            </a:r>
          </a:p>
          <a:p>
            <a:r>
              <a:rPr lang="en-US" sz="2400" dirty="0">
                <a:latin typeface="Arial"/>
                <a:cs typeface="Arial"/>
              </a:rPr>
              <a:t>Signature line with date of person conducting drill </a:t>
            </a:r>
          </a:p>
          <a:p>
            <a:r>
              <a:rPr lang="en-US" sz="2400" dirty="0">
                <a:latin typeface="Arial"/>
                <a:cs typeface="Arial"/>
              </a:rPr>
              <a:t>Signature line with date of School Administrator if different from the person conducting drill </a:t>
            </a:r>
          </a:p>
          <a:p>
            <a:endParaRPr lang="en-US" dirty="0"/>
          </a:p>
        </p:txBody>
      </p:sp>
    </p:spTree>
    <p:extLst>
      <p:ext uri="{BB962C8B-B14F-4D97-AF65-F5344CB8AC3E}">
        <p14:creationId xmlns:p14="http://schemas.microsoft.com/office/powerpoint/2010/main" val="1886053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BD86F-608E-FCFA-8888-CAEF2FCCAA69}"/>
              </a:ext>
            </a:extLst>
          </p:cNvPr>
          <p:cNvSpPr>
            <a:spLocks noGrp="1"/>
          </p:cNvSpPr>
          <p:nvPr>
            <p:ph type="title"/>
          </p:nvPr>
        </p:nvSpPr>
        <p:spPr/>
        <p:txBody>
          <a:bodyPr/>
          <a:lstStyle/>
          <a:p>
            <a:r>
              <a:rPr lang="en-US" dirty="0"/>
              <a:t>Division of School Safety</a:t>
            </a:r>
          </a:p>
        </p:txBody>
      </p:sp>
      <p:sp>
        <p:nvSpPr>
          <p:cNvPr id="3" name="Content Placeholder 2">
            <a:extLst>
              <a:ext uri="{FF2B5EF4-FFF2-40B4-BE49-F238E27FC236}">
                <a16:creationId xmlns:a16="http://schemas.microsoft.com/office/drawing/2014/main" id="{7AB420AD-40AE-EB2E-35A4-B48189D58638}"/>
              </a:ext>
            </a:extLst>
          </p:cNvPr>
          <p:cNvSpPr>
            <a:spLocks noGrp="1"/>
          </p:cNvSpPr>
          <p:nvPr>
            <p:ph idx="1"/>
          </p:nvPr>
        </p:nvSpPr>
        <p:spPr>
          <a:xfrm>
            <a:off x="838200" y="805218"/>
            <a:ext cx="10515600" cy="5090615"/>
          </a:xfrm>
        </p:spPr>
        <p:txBody>
          <a:bodyPr/>
          <a:lstStyle/>
          <a:p>
            <a:pPr marL="0" indent="0" algn="ctr">
              <a:buNone/>
            </a:pPr>
            <a:r>
              <a:rPr lang="en-US" u="sng" dirty="0"/>
              <a:t>Remember that an actual emergency counts as a drill</a:t>
            </a:r>
          </a:p>
          <a:p>
            <a:r>
              <a:rPr lang="en-US" dirty="0"/>
              <a:t>To properly document a drill, a drill form should be completed each time a drill is conducted.</a:t>
            </a:r>
          </a:p>
          <a:p>
            <a:r>
              <a:rPr lang="en-US" dirty="0"/>
              <a:t>A scheduled list of drills to be conducted through out the school year helps you stay on task with conducting drills</a:t>
            </a:r>
          </a:p>
          <a:p>
            <a:r>
              <a:rPr lang="en-US" dirty="0"/>
              <a:t>If you miss a drill reschedule it as soon as possible </a:t>
            </a:r>
          </a:p>
          <a:p>
            <a:r>
              <a:rPr lang="en-US" dirty="0"/>
              <a:t>A folder of completed drill forms should be kept at each school for accreditation purposes   </a:t>
            </a:r>
          </a:p>
        </p:txBody>
      </p:sp>
    </p:spTree>
    <p:extLst>
      <p:ext uri="{BB962C8B-B14F-4D97-AF65-F5344CB8AC3E}">
        <p14:creationId xmlns:p14="http://schemas.microsoft.com/office/powerpoint/2010/main" val="1496435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C78FD-1A43-9FD5-6444-24D210D90E0D}"/>
              </a:ext>
            </a:extLst>
          </p:cNvPr>
          <p:cNvSpPr>
            <a:spLocks noGrp="1"/>
          </p:cNvSpPr>
          <p:nvPr>
            <p:ph type="title"/>
          </p:nvPr>
        </p:nvSpPr>
        <p:spPr/>
        <p:txBody>
          <a:bodyPr/>
          <a:lstStyle/>
          <a:p>
            <a:r>
              <a:rPr lang="en-US" dirty="0"/>
              <a:t>Division of School Safety</a:t>
            </a:r>
          </a:p>
        </p:txBody>
      </p:sp>
      <p:sp>
        <p:nvSpPr>
          <p:cNvPr id="3" name="Content Placeholder 2">
            <a:extLst>
              <a:ext uri="{FF2B5EF4-FFF2-40B4-BE49-F238E27FC236}">
                <a16:creationId xmlns:a16="http://schemas.microsoft.com/office/drawing/2014/main" id="{C7EB349D-8B78-DE07-88D2-8EB8208BA7B0}"/>
              </a:ext>
            </a:extLst>
          </p:cNvPr>
          <p:cNvSpPr>
            <a:spLocks noGrp="1"/>
          </p:cNvSpPr>
          <p:nvPr>
            <p:ph idx="1"/>
          </p:nvPr>
        </p:nvSpPr>
        <p:spPr>
          <a:xfrm>
            <a:off x="464023" y="805218"/>
            <a:ext cx="11259403" cy="5274860"/>
          </a:xfrm>
        </p:spPr>
        <p:txBody>
          <a:bodyPr>
            <a:noAutofit/>
          </a:bodyPr>
          <a:lstStyle/>
          <a:p>
            <a:pPr marL="0" indent="0" algn="ctr" fontAlgn="base">
              <a:buNone/>
            </a:pPr>
            <a:r>
              <a:rPr lang="en-US" sz="2400" b="1" i="0" dirty="0">
                <a:solidFill>
                  <a:srgbClr val="000000"/>
                </a:solidFill>
                <a:effectLst/>
                <a:highlight>
                  <a:srgbClr val="FFFFFF"/>
                </a:highlight>
              </a:rPr>
              <a:t>Responsibilities of Personnel During and After</a:t>
            </a:r>
            <a:r>
              <a:rPr lang="en-US" sz="2400" b="0" i="0" dirty="0">
                <a:solidFill>
                  <a:srgbClr val="000000"/>
                </a:solidFill>
                <a:effectLst/>
                <a:highlight>
                  <a:srgbClr val="FFFFFF"/>
                </a:highlight>
              </a:rPr>
              <a:t> </a:t>
            </a:r>
            <a:r>
              <a:rPr lang="en-US" sz="2400" b="1" i="0" dirty="0">
                <a:solidFill>
                  <a:srgbClr val="000000"/>
                </a:solidFill>
                <a:effectLst/>
                <a:highlight>
                  <a:srgbClr val="FFFFFF"/>
                </a:highlight>
              </a:rPr>
              <a:t>Emergency</a:t>
            </a:r>
            <a:r>
              <a:rPr lang="en-US" sz="2400" b="0" i="0" dirty="0">
                <a:solidFill>
                  <a:srgbClr val="000000"/>
                </a:solidFill>
                <a:effectLst/>
                <a:highlight>
                  <a:srgbClr val="FFFFFF"/>
                </a:highlight>
              </a:rPr>
              <a:t> </a:t>
            </a:r>
          </a:p>
          <a:p>
            <a:pPr marL="0" indent="0" algn="ctr" rtl="0" fontAlgn="base">
              <a:buNone/>
            </a:pPr>
            <a:r>
              <a:rPr lang="en-US" sz="2400" b="1" i="0" dirty="0">
                <a:solidFill>
                  <a:srgbClr val="000000"/>
                </a:solidFill>
                <a:effectLst/>
                <a:highlight>
                  <a:srgbClr val="FFFFFF"/>
                </a:highlight>
              </a:rPr>
              <a:t>Principals (MS code 37-9-15)</a:t>
            </a:r>
            <a:r>
              <a:rPr lang="en-US" sz="2400" b="0" i="0" dirty="0">
                <a:solidFill>
                  <a:srgbClr val="000000"/>
                </a:solidFill>
                <a:effectLst/>
                <a:highlight>
                  <a:srgbClr val="FFFFFF"/>
                </a:highlight>
              </a:rPr>
              <a:t> </a:t>
            </a:r>
          </a:p>
          <a:p>
            <a:pPr algn="l" rtl="0" fontAlgn="base"/>
            <a:r>
              <a:rPr lang="en-US" sz="2400" b="0" i="0" dirty="0">
                <a:solidFill>
                  <a:srgbClr val="000000"/>
                </a:solidFill>
                <a:effectLst/>
                <a:highlight>
                  <a:srgbClr val="FFFFFF"/>
                </a:highlight>
              </a:rPr>
              <a:t>The principal/designee is responsible for the overall direction of emergency procedures at the school site.  </a:t>
            </a:r>
          </a:p>
          <a:p>
            <a:pPr algn="l" rtl="0" fontAlgn="base">
              <a:buFont typeface="Arial" panose="020B0604020202020204" pitchFamily="34" charset="0"/>
              <a:buChar char="•"/>
            </a:pPr>
            <a:r>
              <a:rPr lang="en-US" sz="2400" b="0" i="0" dirty="0">
                <a:solidFill>
                  <a:srgbClr val="000000"/>
                </a:solidFill>
                <a:effectLst/>
                <a:highlight>
                  <a:srgbClr val="FFFFFF"/>
                </a:highlight>
              </a:rPr>
              <a:t>The principal will develop an emergency procedures plan designated to minimize injury and the loss of life and to protect property for his or her school site. </a:t>
            </a:r>
          </a:p>
          <a:p>
            <a:pPr algn="l" rtl="0" fontAlgn="base">
              <a:buFont typeface="Arial" panose="020B0604020202020204" pitchFamily="34" charset="0"/>
              <a:buChar char="•"/>
            </a:pPr>
            <a:r>
              <a:rPr lang="en-US" sz="2400" b="0" i="0" dirty="0">
                <a:solidFill>
                  <a:srgbClr val="000000"/>
                </a:solidFill>
                <a:effectLst/>
                <a:highlight>
                  <a:srgbClr val="FFFFFF"/>
                </a:highlight>
              </a:rPr>
              <a:t>The principal will arrange for a faculty meeting during the first month of school for the purpose of reviewing the validity of the plan and to update the staff regarding new procedures. </a:t>
            </a:r>
          </a:p>
          <a:p>
            <a:pPr marL="0" indent="0" rtl="0" fontAlgn="base">
              <a:buNone/>
            </a:pPr>
            <a:endParaRPr lang="en-US" sz="2400" b="0" i="0" dirty="0">
              <a:solidFill>
                <a:srgbClr val="000000"/>
              </a:solidFill>
              <a:effectLst/>
              <a:highlight>
                <a:srgbClr val="FFFFFF"/>
              </a:highlight>
              <a:latin typeface="Segoe UI" panose="020B0502040204020203" pitchFamily="34" charset="0"/>
            </a:endParaRPr>
          </a:p>
          <a:p>
            <a:pPr marL="0" indent="0" rtl="0" fontAlgn="base">
              <a:buNone/>
            </a:pPr>
            <a:r>
              <a:rPr lang="en-US" sz="2400" b="0" i="0" dirty="0">
                <a:solidFill>
                  <a:srgbClr val="000000"/>
                </a:solidFill>
                <a:effectLst/>
                <a:highlight>
                  <a:srgbClr val="FFFFFF"/>
                </a:highlight>
                <a:latin typeface="Times New Roman" panose="02020603050405020304" pitchFamily="18" charset="0"/>
              </a:rPr>
              <a:t> </a:t>
            </a:r>
            <a:endParaRPr lang="en-US" sz="2400" b="0" i="0" dirty="0">
              <a:solidFill>
                <a:srgbClr val="000000"/>
              </a:solidFill>
              <a:effectLst/>
              <a:highlight>
                <a:srgbClr val="FFFFFF"/>
              </a:highlight>
              <a:latin typeface="Segoe UI" panose="020B0502040204020203" pitchFamily="34" charset="0"/>
            </a:endParaRPr>
          </a:p>
          <a:p>
            <a:pPr marL="0" indent="0">
              <a:buNone/>
            </a:pPr>
            <a:endParaRPr lang="en-US" sz="2400" dirty="0"/>
          </a:p>
        </p:txBody>
      </p:sp>
    </p:spTree>
    <p:extLst>
      <p:ext uri="{BB962C8B-B14F-4D97-AF65-F5344CB8AC3E}">
        <p14:creationId xmlns:p14="http://schemas.microsoft.com/office/powerpoint/2010/main" val="35932437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CF3E6-ABD5-7F88-0A3E-14C595F20ABA}"/>
              </a:ext>
            </a:extLst>
          </p:cNvPr>
          <p:cNvSpPr>
            <a:spLocks noGrp="1"/>
          </p:cNvSpPr>
          <p:nvPr>
            <p:ph type="title"/>
          </p:nvPr>
        </p:nvSpPr>
        <p:spPr/>
        <p:txBody>
          <a:bodyPr/>
          <a:lstStyle/>
          <a:p>
            <a:r>
              <a:rPr lang="en-US" dirty="0"/>
              <a:t>Division of School Safety</a:t>
            </a:r>
          </a:p>
        </p:txBody>
      </p:sp>
      <p:sp>
        <p:nvSpPr>
          <p:cNvPr id="3" name="Content Placeholder 2">
            <a:extLst>
              <a:ext uri="{FF2B5EF4-FFF2-40B4-BE49-F238E27FC236}">
                <a16:creationId xmlns:a16="http://schemas.microsoft.com/office/drawing/2014/main" id="{7BDD64E7-52ED-60D1-F995-4AFE02DB77E8}"/>
              </a:ext>
            </a:extLst>
          </p:cNvPr>
          <p:cNvSpPr>
            <a:spLocks noGrp="1"/>
          </p:cNvSpPr>
          <p:nvPr>
            <p:ph idx="1"/>
          </p:nvPr>
        </p:nvSpPr>
        <p:spPr>
          <a:xfrm>
            <a:off x="518615" y="859808"/>
            <a:ext cx="11307170" cy="4981433"/>
          </a:xfrm>
        </p:spPr>
        <p:txBody>
          <a:bodyPr/>
          <a:lstStyle/>
          <a:p>
            <a:pPr fontAlgn="base"/>
            <a:r>
              <a:rPr lang="en-US" sz="2400" b="0" i="0" dirty="0">
                <a:solidFill>
                  <a:srgbClr val="000000"/>
                </a:solidFill>
                <a:effectLst/>
                <a:highlight>
                  <a:srgbClr val="FFFFFF"/>
                </a:highlight>
              </a:rPr>
              <a:t>A principal will post in the school office a chain of command including the names and phone numbers of the persons to succeed the principal in the event of his or her absence or incapacitation. </a:t>
            </a:r>
          </a:p>
          <a:p>
            <a:pPr lvl="1" fontAlgn="base"/>
            <a:r>
              <a:rPr lang="en-US" b="0" i="0" dirty="0">
                <a:solidFill>
                  <a:srgbClr val="000000"/>
                </a:solidFill>
                <a:effectLst/>
                <a:highlight>
                  <a:srgbClr val="FFFFFF"/>
                </a:highlight>
              </a:rPr>
              <a:t>Principal </a:t>
            </a:r>
          </a:p>
          <a:p>
            <a:pPr lvl="1" fontAlgn="base"/>
            <a:r>
              <a:rPr lang="en-US" b="0" i="0" dirty="0">
                <a:solidFill>
                  <a:srgbClr val="000000"/>
                </a:solidFill>
                <a:effectLst/>
                <a:highlight>
                  <a:srgbClr val="FFFFFF"/>
                </a:highlight>
              </a:rPr>
              <a:t>Asst. Principal </a:t>
            </a:r>
          </a:p>
          <a:p>
            <a:pPr lvl="1" fontAlgn="base"/>
            <a:r>
              <a:rPr lang="en-US" b="0" i="0" dirty="0">
                <a:solidFill>
                  <a:srgbClr val="000000"/>
                </a:solidFill>
                <a:effectLst/>
                <a:highlight>
                  <a:srgbClr val="FFFFFF"/>
                </a:highlight>
              </a:rPr>
              <a:t>Lead Teacher </a:t>
            </a:r>
          </a:p>
          <a:p>
            <a:pPr lvl="1" fontAlgn="base"/>
            <a:endParaRPr lang="en-US" b="0" i="0" dirty="0">
              <a:solidFill>
                <a:srgbClr val="000000"/>
              </a:solidFill>
              <a:effectLst/>
              <a:highlight>
                <a:srgbClr val="FFFFFF"/>
              </a:highlight>
            </a:endParaRPr>
          </a:p>
          <a:p>
            <a:pPr marL="0" indent="0">
              <a:buNone/>
            </a:pPr>
            <a:endParaRPr lang="en-US" dirty="0"/>
          </a:p>
        </p:txBody>
      </p:sp>
    </p:spTree>
    <p:extLst>
      <p:ext uri="{BB962C8B-B14F-4D97-AF65-F5344CB8AC3E}">
        <p14:creationId xmlns:p14="http://schemas.microsoft.com/office/powerpoint/2010/main" val="1801972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59448-6041-A433-9B89-5FDD59BC6AD4}"/>
              </a:ext>
            </a:extLst>
          </p:cNvPr>
          <p:cNvSpPr>
            <a:spLocks noGrp="1"/>
          </p:cNvSpPr>
          <p:nvPr>
            <p:ph type="title"/>
          </p:nvPr>
        </p:nvSpPr>
        <p:spPr/>
        <p:txBody>
          <a:bodyPr/>
          <a:lstStyle/>
          <a:p>
            <a:r>
              <a:rPr lang="en-US" dirty="0"/>
              <a:t>Division of School Safety</a:t>
            </a:r>
          </a:p>
        </p:txBody>
      </p:sp>
      <p:sp>
        <p:nvSpPr>
          <p:cNvPr id="3" name="Content Placeholder 2">
            <a:extLst>
              <a:ext uri="{FF2B5EF4-FFF2-40B4-BE49-F238E27FC236}">
                <a16:creationId xmlns:a16="http://schemas.microsoft.com/office/drawing/2014/main" id="{065A03A3-B081-B95C-059A-7F3DF4D96F14}"/>
              </a:ext>
            </a:extLst>
          </p:cNvPr>
          <p:cNvSpPr>
            <a:spLocks noGrp="1"/>
          </p:cNvSpPr>
          <p:nvPr>
            <p:ph idx="1"/>
          </p:nvPr>
        </p:nvSpPr>
        <p:spPr/>
        <p:txBody>
          <a:bodyPr>
            <a:normAutofit/>
          </a:bodyPr>
          <a:lstStyle/>
          <a:p>
            <a:pPr marL="0" indent="0" algn="ctr" rtl="0" fontAlgn="base">
              <a:buNone/>
            </a:pPr>
            <a:r>
              <a:rPr lang="en-US" b="1" i="0" dirty="0">
                <a:solidFill>
                  <a:srgbClr val="000000"/>
                </a:solidFill>
                <a:effectLst/>
                <a:highlight>
                  <a:srgbClr val="FFFFFF"/>
                </a:highlight>
              </a:rPr>
              <a:t>Assistant Principals</a:t>
            </a:r>
            <a:endParaRPr lang="en-US" b="0" i="0" dirty="0">
              <a:solidFill>
                <a:srgbClr val="000000"/>
              </a:solidFill>
              <a:effectLst/>
              <a:highlight>
                <a:srgbClr val="FFFFFF"/>
              </a:highlight>
            </a:endParaRPr>
          </a:p>
          <a:p>
            <a:pPr marL="0" indent="0" algn="l" rtl="0" fontAlgn="base">
              <a:buNone/>
            </a:pPr>
            <a:r>
              <a:rPr lang="en-US" sz="2400" b="1" i="0" dirty="0">
                <a:solidFill>
                  <a:srgbClr val="000000"/>
                </a:solidFill>
                <a:effectLst/>
                <a:highlight>
                  <a:srgbClr val="FFFFFF"/>
                </a:highlight>
              </a:rPr>
              <a:t>The assistant principal will: </a:t>
            </a:r>
          </a:p>
          <a:p>
            <a:pPr lvl="1" fontAlgn="base"/>
            <a:r>
              <a:rPr lang="en-US" b="0" i="0" dirty="0">
                <a:solidFill>
                  <a:srgbClr val="000000"/>
                </a:solidFill>
                <a:effectLst/>
                <a:highlight>
                  <a:srgbClr val="FFFFFF"/>
                </a:highlight>
              </a:rPr>
              <a:t>Help secure buildings. </a:t>
            </a:r>
          </a:p>
          <a:p>
            <a:pPr lvl="1" fontAlgn="base"/>
            <a:r>
              <a:rPr lang="en-US" b="0" i="0" dirty="0">
                <a:solidFill>
                  <a:srgbClr val="000000"/>
                </a:solidFill>
                <a:effectLst/>
                <a:highlight>
                  <a:srgbClr val="FFFFFF"/>
                </a:highlight>
              </a:rPr>
              <a:t>Assure that multi-handicapped students are accounted for and safe. </a:t>
            </a:r>
          </a:p>
          <a:p>
            <a:pPr lvl="1" fontAlgn="base"/>
            <a:r>
              <a:rPr lang="en-US" b="0" i="0" dirty="0">
                <a:solidFill>
                  <a:srgbClr val="000000"/>
                </a:solidFill>
                <a:effectLst/>
                <a:highlight>
                  <a:srgbClr val="FFFFFF"/>
                </a:highlight>
              </a:rPr>
              <a:t>Report injuries and damage to the principal. </a:t>
            </a:r>
          </a:p>
          <a:p>
            <a:pPr lvl="1" fontAlgn="base"/>
            <a:r>
              <a:rPr lang="en-US" b="0" i="0" dirty="0">
                <a:solidFill>
                  <a:srgbClr val="000000"/>
                </a:solidFill>
                <a:effectLst/>
                <a:highlight>
                  <a:srgbClr val="FFFFFF"/>
                </a:highlight>
              </a:rPr>
              <a:t>Coordinate communication between principal, faculty, and staff. </a:t>
            </a:r>
          </a:p>
          <a:p>
            <a:endParaRPr lang="en-US" dirty="0"/>
          </a:p>
        </p:txBody>
      </p:sp>
    </p:spTree>
    <p:extLst>
      <p:ext uri="{BB962C8B-B14F-4D97-AF65-F5344CB8AC3E}">
        <p14:creationId xmlns:p14="http://schemas.microsoft.com/office/powerpoint/2010/main" val="13090352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1EA0D-1D2D-E0BF-94AA-87755784D763}"/>
              </a:ext>
            </a:extLst>
          </p:cNvPr>
          <p:cNvSpPr>
            <a:spLocks noGrp="1"/>
          </p:cNvSpPr>
          <p:nvPr>
            <p:ph type="title"/>
          </p:nvPr>
        </p:nvSpPr>
        <p:spPr/>
        <p:txBody>
          <a:bodyPr/>
          <a:lstStyle/>
          <a:p>
            <a:r>
              <a:rPr lang="en-US" dirty="0"/>
              <a:t>Division of School Safety</a:t>
            </a:r>
          </a:p>
        </p:txBody>
      </p:sp>
      <p:sp>
        <p:nvSpPr>
          <p:cNvPr id="3" name="Content Placeholder 2">
            <a:extLst>
              <a:ext uri="{FF2B5EF4-FFF2-40B4-BE49-F238E27FC236}">
                <a16:creationId xmlns:a16="http://schemas.microsoft.com/office/drawing/2014/main" id="{4DE54875-7B8D-98F1-6F2E-6E854E60B8A8}"/>
              </a:ext>
            </a:extLst>
          </p:cNvPr>
          <p:cNvSpPr>
            <a:spLocks noGrp="1"/>
          </p:cNvSpPr>
          <p:nvPr>
            <p:ph idx="1"/>
          </p:nvPr>
        </p:nvSpPr>
        <p:spPr>
          <a:xfrm>
            <a:off x="838200" y="859810"/>
            <a:ext cx="10515600" cy="4981432"/>
          </a:xfrm>
        </p:spPr>
        <p:txBody>
          <a:bodyPr>
            <a:normAutofit/>
          </a:bodyPr>
          <a:lstStyle/>
          <a:p>
            <a:pPr algn="l" rtl="0" fontAlgn="base">
              <a:buFont typeface="Arial" panose="020B0604020202020204" pitchFamily="34" charset="0"/>
              <a:buChar char="•"/>
            </a:pPr>
            <a:r>
              <a:rPr lang="en-US" sz="2400" b="0" i="0" dirty="0">
                <a:solidFill>
                  <a:srgbClr val="000000"/>
                </a:solidFill>
                <a:effectLst/>
                <a:highlight>
                  <a:srgbClr val="FFFFFF"/>
                </a:highlight>
              </a:rPr>
              <a:t>Communicate with parents</a:t>
            </a:r>
            <a:r>
              <a:rPr lang="en-US" sz="2600" b="0" i="0" dirty="0">
                <a:solidFill>
                  <a:srgbClr val="000000"/>
                </a:solidFill>
                <a:effectLst/>
                <a:highlight>
                  <a:srgbClr val="FFFFFF"/>
                </a:highlight>
              </a:rPr>
              <a:t>. </a:t>
            </a:r>
          </a:p>
          <a:p>
            <a:pPr lvl="1" fontAlgn="base">
              <a:buFont typeface="+mj-lt"/>
              <a:buAutoNum type="arabicPeriod"/>
            </a:pPr>
            <a:r>
              <a:rPr lang="en-US" b="0" i="0" dirty="0">
                <a:solidFill>
                  <a:srgbClr val="000000"/>
                </a:solidFill>
                <a:effectLst/>
                <a:highlight>
                  <a:srgbClr val="FFFFFF"/>
                </a:highlight>
              </a:rPr>
              <a:t>Phone calls should be brief and professional. </a:t>
            </a:r>
          </a:p>
          <a:p>
            <a:pPr lvl="1" fontAlgn="base">
              <a:buFont typeface="+mj-lt"/>
              <a:buAutoNum type="arabicPeriod"/>
            </a:pPr>
            <a:r>
              <a:rPr lang="en-US" b="0" i="0" dirty="0">
                <a:solidFill>
                  <a:srgbClr val="000000"/>
                </a:solidFill>
                <a:effectLst/>
                <a:highlight>
                  <a:srgbClr val="FFFFFF"/>
                </a:highlight>
              </a:rPr>
              <a:t>Use lists to contact parents of the students involved. </a:t>
            </a:r>
          </a:p>
          <a:p>
            <a:pPr lvl="1" fontAlgn="base">
              <a:buFont typeface="+mj-lt"/>
              <a:buAutoNum type="arabicPeriod"/>
            </a:pPr>
            <a:r>
              <a:rPr lang="en-US" b="0" i="0" dirty="0">
                <a:solidFill>
                  <a:srgbClr val="000000"/>
                </a:solidFill>
                <a:effectLst/>
                <a:highlight>
                  <a:srgbClr val="FFFFFF"/>
                </a:highlight>
              </a:rPr>
              <a:t>Give them factual information. </a:t>
            </a:r>
          </a:p>
          <a:p>
            <a:pPr lvl="1" fontAlgn="base">
              <a:buFont typeface="+mj-lt"/>
              <a:buAutoNum type="arabicPeriod"/>
            </a:pPr>
            <a:r>
              <a:rPr lang="en-US" b="0" i="0" dirty="0">
                <a:solidFill>
                  <a:srgbClr val="000000"/>
                </a:solidFill>
                <a:effectLst/>
                <a:highlight>
                  <a:srgbClr val="FFFFFF"/>
                </a:highlight>
              </a:rPr>
              <a:t>Provide them with the locations on campus that they have access to. </a:t>
            </a:r>
          </a:p>
          <a:p>
            <a:pPr lvl="1" fontAlgn="base">
              <a:buFont typeface="+mj-lt"/>
              <a:buAutoNum type="arabicPeriod"/>
            </a:pPr>
            <a:r>
              <a:rPr lang="en-US" b="0" i="0" dirty="0">
                <a:solidFill>
                  <a:srgbClr val="000000"/>
                </a:solidFill>
                <a:effectLst/>
                <a:highlight>
                  <a:srgbClr val="FFFFFF"/>
                </a:highlight>
              </a:rPr>
              <a:t>Give them the names of the spokesperson that will be keeping them informed once they have arrived on campus. </a:t>
            </a:r>
          </a:p>
          <a:p>
            <a:pPr lvl="1" fontAlgn="base">
              <a:buFont typeface="+mj-lt"/>
              <a:buAutoNum type="arabicPeriod"/>
            </a:pPr>
            <a:r>
              <a:rPr lang="en-US" b="0" i="0" dirty="0">
                <a:solidFill>
                  <a:srgbClr val="000000"/>
                </a:solidFill>
                <a:effectLst/>
                <a:highlight>
                  <a:srgbClr val="FFFFFF"/>
                </a:highlight>
              </a:rPr>
              <a:t>Advise them to only give information to school and EMS officials. </a:t>
            </a:r>
          </a:p>
          <a:p>
            <a:pPr algn="l" rtl="0" fontAlgn="base">
              <a:buFont typeface="Arial" panose="020B0604020202020204" pitchFamily="34" charset="0"/>
              <a:buChar char="•"/>
            </a:pPr>
            <a:r>
              <a:rPr lang="en-US" sz="2400" i="0" dirty="0">
                <a:solidFill>
                  <a:srgbClr val="000000"/>
                </a:solidFill>
                <a:effectLst/>
                <a:highlight>
                  <a:srgbClr val="FFFFFF"/>
                </a:highlight>
              </a:rPr>
              <a:t>Assist as directed by the principal. </a:t>
            </a:r>
          </a:p>
          <a:p>
            <a:endParaRPr lang="en-US" dirty="0"/>
          </a:p>
        </p:txBody>
      </p:sp>
    </p:spTree>
    <p:extLst>
      <p:ext uri="{BB962C8B-B14F-4D97-AF65-F5344CB8AC3E}">
        <p14:creationId xmlns:p14="http://schemas.microsoft.com/office/powerpoint/2010/main" val="17793224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24C80-2D91-B21B-B012-4BCF491A1809}"/>
              </a:ext>
            </a:extLst>
          </p:cNvPr>
          <p:cNvSpPr>
            <a:spLocks noGrp="1"/>
          </p:cNvSpPr>
          <p:nvPr>
            <p:ph type="title"/>
          </p:nvPr>
        </p:nvSpPr>
        <p:spPr/>
        <p:txBody>
          <a:bodyPr/>
          <a:lstStyle/>
          <a:p>
            <a:r>
              <a:rPr lang="en-US" dirty="0"/>
              <a:t>Division of School Safety</a:t>
            </a:r>
          </a:p>
        </p:txBody>
      </p:sp>
      <p:sp>
        <p:nvSpPr>
          <p:cNvPr id="3" name="Content Placeholder 2">
            <a:extLst>
              <a:ext uri="{FF2B5EF4-FFF2-40B4-BE49-F238E27FC236}">
                <a16:creationId xmlns:a16="http://schemas.microsoft.com/office/drawing/2014/main" id="{9EA94B8A-FE12-2DB6-4393-E5D30FCA07D5}"/>
              </a:ext>
            </a:extLst>
          </p:cNvPr>
          <p:cNvSpPr>
            <a:spLocks noGrp="1"/>
          </p:cNvSpPr>
          <p:nvPr>
            <p:ph idx="1"/>
          </p:nvPr>
        </p:nvSpPr>
        <p:spPr>
          <a:xfrm>
            <a:off x="838200" y="791570"/>
            <a:ext cx="10515600" cy="5158853"/>
          </a:xfrm>
        </p:spPr>
        <p:txBody>
          <a:bodyPr>
            <a:normAutofit/>
          </a:bodyPr>
          <a:lstStyle/>
          <a:p>
            <a:pPr marL="0" indent="0" algn="ctr" rtl="0" fontAlgn="base">
              <a:buNone/>
            </a:pPr>
            <a:r>
              <a:rPr lang="en-US" b="1" i="0" dirty="0">
                <a:solidFill>
                  <a:srgbClr val="000000"/>
                </a:solidFill>
                <a:effectLst/>
                <a:highlight>
                  <a:srgbClr val="FFFFFF"/>
                </a:highlight>
              </a:rPr>
              <a:t>Teachers</a:t>
            </a:r>
            <a:r>
              <a:rPr lang="en-US" b="0" i="0" dirty="0">
                <a:solidFill>
                  <a:srgbClr val="000000"/>
                </a:solidFill>
                <a:effectLst/>
                <a:highlight>
                  <a:srgbClr val="FFFFFF"/>
                </a:highlight>
              </a:rPr>
              <a:t> </a:t>
            </a:r>
          </a:p>
          <a:p>
            <a:pPr marL="0" indent="0" algn="l" rtl="0" fontAlgn="base">
              <a:buNone/>
            </a:pPr>
            <a:r>
              <a:rPr lang="en-US" sz="2400" b="1" i="0" dirty="0">
                <a:solidFill>
                  <a:srgbClr val="000000"/>
                </a:solidFill>
                <a:effectLst/>
                <a:highlight>
                  <a:srgbClr val="FFFFFF"/>
                </a:highlight>
              </a:rPr>
              <a:t>Teachers will: </a:t>
            </a:r>
          </a:p>
          <a:p>
            <a:pPr algn="l" rtl="0" fontAlgn="base">
              <a:buFont typeface="Arial" panose="020B0604020202020204" pitchFamily="34" charset="0"/>
              <a:buChar char="•"/>
            </a:pPr>
            <a:r>
              <a:rPr lang="en-US" sz="2400" b="0" i="0" dirty="0">
                <a:solidFill>
                  <a:srgbClr val="000000"/>
                </a:solidFill>
                <a:effectLst/>
                <a:highlight>
                  <a:srgbClr val="FFFFFF"/>
                </a:highlight>
              </a:rPr>
              <a:t>Provide for the supervision of students and will remain with students until directed otherwise. </a:t>
            </a:r>
          </a:p>
          <a:p>
            <a:pPr algn="l" rtl="0" fontAlgn="base">
              <a:buFont typeface="Arial" panose="020B0604020202020204" pitchFamily="34" charset="0"/>
              <a:buChar char="•"/>
            </a:pPr>
            <a:r>
              <a:rPr lang="en-US" sz="2400" b="0" i="0" dirty="0">
                <a:solidFill>
                  <a:srgbClr val="000000"/>
                </a:solidFill>
                <a:effectLst/>
                <a:highlight>
                  <a:srgbClr val="FFFFFF"/>
                </a:highlight>
              </a:rPr>
              <a:t>Direct evacuation of students in their charge to designated areas in accordance with school crisis response plan. </a:t>
            </a:r>
          </a:p>
          <a:p>
            <a:pPr algn="l" rtl="0" fontAlgn="base">
              <a:buFont typeface="Arial" panose="020B0604020202020204" pitchFamily="34" charset="0"/>
              <a:buChar char="•"/>
            </a:pPr>
            <a:r>
              <a:rPr lang="en-US" sz="2400" b="0" i="0" dirty="0">
                <a:solidFill>
                  <a:srgbClr val="000000"/>
                </a:solidFill>
                <a:effectLst/>
                <a:highlight>
                  <a:srgbClr val="FFFFFF"/>
                </a:highlight>
              </a:rPr>
              <a:t>Render first aid if necessary. </a:t>
            </a:r>
          </a:p>
          <a:p>
            <a:pPr algn="l" rtl="0" fontAlgn="base">
              <a:buFont typeface="Arial" panose="020B0604020202020204" pitchFamily="34" charset="0"/>
              <a:buChar char="•"/>
            </a:pPr>
            <a:r>
              <a:rPr lang="en-US" sz="2400" b="0" i="0" dirty="0">
                <a:solidFill>
                  <a:srgbClr val="000000"/>
                </a:solidFill>
                <a:effectLst/>
                <a:highlight>
                  <a:srgbClr val="FFFFFF"/>
                </a:highlight>
              </a:rPr>
              <a:t>Take grade book and call roll after evacuation. </a:t>
            </a:r>
          </a:p>
          <a:p>
            <a:pPr algn="l" rtl="0" fontAlgn="base">
              <a:buFont typeface="Arial" panose="020B0604020202020204" pitchFamily="34" charset="0"/>
              <a:buChar char="•"/>
            </a:pPr>
            <a:r>
              <a:rPr lang="en-US" sz="2400" b="0" i="0" dirty="0">
                <a:solidFill>
                  <a:srgbClr val="000000"/>
                </a:solidFill>
                <a:effectLst/>
                <a:highlight>
                  <a:srgbClr val="FFFFFF"/>
                </a:highlight>
              </a:rPr>
              <a:t>Report missing students and staff to principal. </a:t>
            </a:r>
          </a:p>
          <a:p>
            <a:pPr algn="l" rtl="0" fontAlgn="base">
              <a:buFont typeface="Arial" panose="020B0604020202020204" pitchFamily="34" charset="0"/>
              <a:buChar char="•"/>
            </a:pPr>
            <a:r>
              <a:rPr lang="en-US" sz="2400" b="0" i="0" dirty="0">
                <a:solidFill>
                  <a:srgbClr val="000000"/>
                </a:solidFill>
                <a:effectLst/>
                <a:highlight>
                  <a:srgbClr val="FFFFFF"/>
                </a:highlight>
              </a:rPr>
              <a:t>Assist as directed by the principal. </a:t>
            </a:r>
          </a:p>
          <a:p>
            <a:pPr marL="0" indent="0">
              <a:buNone/>
            </a:pPr>
            <a:endParaRPr lang="en-US" dirty="0"/>
          </a:p>
        </p:txBody>
      </p:sp>
    </p:spTree>
    <p:extLst>
      <p:ext uri="{BB962C8B-B14F-4D97-AF65-F5344CB8AC3E}">
        <p14:creationId xmlns:p14="http://schemas.microsoft.com/office/powerpoint/2010/main" val="399464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C56108E-D256-DA55-0350-00EE12879264}"/>
              </a:ext>
            </a:extLst>
          </p:cNvPr>
          <p:cNvSpPr>
            <a:spLocks noGrp="1"/>
          </p:cNvSpPr>
          <p:nvPr>
            <p:ph type="sldNum" sz="quarter" idx="12"/>
          </p:nvPr>
        </p:nvSpPr>
        <p:spPr/>
        <p:txBody>
          <a:bodyPr/>
          <a:lstStyle/>
          <a:p>
            <a:fld id="{84E24DD3-0117-F947-8F74-C808912B5A2D}" type="slidenum">
              <a:rPr lang="en-US" smtClean="0"/>
              <a:pPr/>
              <a:t>2</a:t>
            </a:fld>
            <a:endParaRPr lang="en-US"/>
          </a:p>
        </p:txBody>
      </p:sp>
    </p:spTree>
    <p:extLst>
      <p:ext uri="{BB962C8B-B14F-4D97-AF65-F5344CB8AC3E}">
        <p14:creationId xmlns:p14="http://schemas.microsoft.com/office/powerpoint/2010/main" val="42221818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F2999-A4C5-2338-E3B2-4AAF1C097F62}"/>
              </a:ext>
            </a:extLst>
          </p:cNvPr>
          <p:cNvSpPr>
            <a:spLocks noGrp="1"/>
          </p:cNvSpPr>
          <p:nvPr>
            <p:ph type="title"/>
          </p:nvPr>
        </p:nvSpPr>
        <p:spPr/>
        <p:txBody>
          <a:bodyPr/>
          <a:lstStyle/>
          <a:p>
            <a:r>
              <a:rPr lang="en-US" dirty="0"/>
              <a:t>Division of School Safety</a:t>
            </a:r>
          </a:p>
        </p:txBody>
      </p:sp>
      <p:sp>
        <p:nvSpPr>
          <p:cNvPr id="3" name="Content Placeholder 2">
            <a:extLst>
              <a:ext uri="{FF2B5EF4-FFF2-40B4-BE49-F238E27FC236}">
                <a16:creationId xmlns:a16="http://schemas.microsoft.com/office/drawing/2014/main" id="{31E2566E-A636-E0FB-BBDF-6D5F32A972AE}"/>
              </a:ext>
            </a:extLst>
          </p:cNvPr>
          <p:cNvSpPr>
            <a:spLocks noGrp="1"/>
          </p:cNvSpPr>
          <p:nvPr>
            <p:ph idx="1"/>
          </p:nvPr>
        </p:nvSpPr>
        <p:spPr>
          <a:xfrm>
            <a:off x="838200" y="784746"/>
            <a:ext cx="10515600" cy="5165678"/>
          </a:xfrm>
        </p:spPr>
        <p:txBody>
          <a:bodyPr>
            <a:normAutofit fontScale="92500" lnSpcReduction="10000"/>
          </a:bodyPr>
          <a:lstStyle/>
          <a:p>
            <a:pPr marL="0" indent="0" algn="ctr" rtl="0" fontAlgn="base">
              <a:buNone/>
            </a:pPr>
            <a:r>
              <a:rPr lang="en-US" sz="3000" b="1" i="0" dirty="0">
                <a:solidFill>
                  <a:srgbClr val="000000"/>
                </a:solidFill>
                <a:effectLst/>
                <a:highlight>
                  <a:srgbClr val="FFFFFF"/>
                </a:highlight>
              </a:rPr>
              <a:t>Custodians/Maintenance</a:t>
            </a:r>
            <a:r>
              <a:rPr lang="en-US" sz="3000" b="0" i="0" dirty="0">
                <a:solidFill>
                  <a:srgbClr val="000000"/>
                </a:solidFill>
                <a:effectLst/>
                <a:highlight>
                  <a:srgbClr val="FFFFFF"/>
                </a:highlight>
              </a:rPr>
              <a:t> </a:t>
            </a:r>
          </a:p>
          <a:p>
            <a:pPr marL="0" indent="0" algn="l" rtl="0" fontAlgn="base">
              <a:buNone/>
            </a:pPr>
            <a:r>
              <a:rPr lang="en-US" sz="2600" b="1" i="0" dirty="0">
                <a:solidFill>
                  <a:srgbClr val="000000"/>
                </a:solidFill>
                <a:effectLst/>
                <a:highlight>
                  <a:srgbClr val="FFFFFF"/>
                </a:highlight>
              </a:rPr>
              <a:t>Custodians/Maintenance will: </a:t>
            </a:r>
          </a:p>
          <a:p>
            <a:pPr algn="l" rtl="0" fontAlgn="base">
              <a:buFont typeface="Arial" panose="020B0604020202020204" pitchFamily="34" charset="0"/>
              <a:buChar char="•"/>
            </a:pPr>
            <a:r>
              <a:rPr lang="en-US" sz="2600" b="0" i="0" dirty="0">
                <a:solidFill>
                  <a:srgbClr val="000000"/>
                </a:solidFill>
                <a:effectLst/>
                <a:highlight>
                  <a:srgbClr val="FFFFFF"/>
                </a:highlight>
              </a:rPr>
              <a:t>Be responsible for the use of emergency equipment, for the handling of school supplies, and for the safe use of available utilities. </a:t>
            </a:r>
          </a:p>
          <a:p>
            <a:pPr algn="l" rtl="0" fontAlgn="base">
              <a:buFont typeface="Arial" panose="020B0604020202020204" pitchFamily="34" charset="0"/>
              <a:buChar char="•"/>
            </a:pPr>
            <a:r>
              <a:rPr lang="en-US" sz="2600" b="0" i="0" dirty="0">
                <a:solidFill>
                  <a:srgbClr val="000000"/>
                </a:solidFill>
                <a:effectLst/>
                <a:highlight>
                  <a:srgbClr val="FFFFFF"/>
                </a:highlight>
              </a:rPr>
              <a:t>Survey and report damage to the principal. </a:t>
            </a:r>
          </a:p>
          <a:p>
            <a:pPr algn="l" rtl="0" fontAlgn="base">
              <a:buFont typeface="Arial" panose="020B0604020202020204" pitchFamily="34" charset="0"/>
              <a:buChar char="•"/>
            </a:pPr>
            <a:r>
              <a:rPr lang="en-US" sz="2600" b="0" i="0" dirty="0">
                <a:solidFill>
                  <a:srgbClr val="000000"/>
                </a:solidFill>
                <a:effectLst/>
                <a:highlight>
                  <a:srgbClr val="FFFFFF"/>
                </a:highlight>
              </a:rPr>
              <a:t>Assist rescue operations as directed. </a:t>
            </a:r>
          </a:p>
          <a:p>
            <a:pPr algn="l" rtl="0" fontAlgn="base">
              <a:buFont typeface="Arial" panose="020B0604020202020204" pitchFamily="34" charset="0"/>
              <a:buChar char="•"/>
            </a:pPr>
            <a:r>
              <a:rPr lang="en-US" sz="2600" b="0" i="0" dirty="0">
                <a:solidFill>
                  <a:srgbClr val="000000"/>
                </a:solidFill>
                <a:effectLst/>
                <a:highlight>
                  <a:srgbClr val="FFFFFF"/>
                </a:highlight>
              </a:rPr>
              <a:t>Assist fire-fighting efforts until regular fire-fighting personnel take over. </a:t>
            </a:r>
          </a:p>
          <a:p>
            <a:pPr algn="l" rtl="0" fontAlgn="base">
              <a:buFont typeface="Arial" panose="020B0604020202020204" pitchFamily="34" charset="0"/>
              <a:buChar char="•"/>
            </a:pPr>
            <a:r>
              <a:rPr lang="en-US" sz="2600" b="0" i="0" dirty="0">
                <a:solidFill>
                  <a:srgbClr val="000000"/>
                </a:solidFill>
                <a:effectLst/>
                <a:highlight>
                  <a:srgbClr val="FFFFFF"/>
                </a:highlight>
              </a:rPr>
              <a:t>Control main shut-off valves for gas, water, and electricity and ensure that no hazard results from broken or downed lines. </a:t>
            </a:r>
          </a:p>
          <a:p>
            <a:pPr algn="l" rtl="0" fontAlgn="base">
              <a:buFont typeface="Arial" panose="020B0604020202020204" pitchFamily="34" charset="0"/>
              <a:buChar char="•"/>
            </a:pPr>
            <a:r>
              <a:rPr lang="en-US" sz="2600" b="0" i="0" dirty="0">
                <a:solidFill>
                  <a:srgbClr val="000000"/>
                </a:solidFill>
                <a:effectLst/>
                <a:highlight>
                  <a:srgbClr val="FFFFFF"/>
                </a:highlight>
              </a:rPr>
              <a:t>Assist in disbursement of supplies and equipment. </a:t>
            </a:r>
          </a:p>
          <a:p>
            <a:pPr algn="l" rtl="0" fontAlgn="base">
              <a:buFont typeface="Arial" panose="020B0604020202020204" pitchFamily="34" charset="0"/>
              <a:buChar char="•"/>
            </a:pPr>
            <a:r>
              <a:rPr lang="en-US" sz="2600" b="0" i="0" dirty="0">
                <a:solidFill>
                  <a:srgbClr val="000000"/>
                </a:solidFill>
                <a:effectLst/>
                <a:highlight>
                  <a:srgbClr val="FFFFFF"/>
                </a:highlight>
              </a:rPr>
              <a:t>Assist as directed by the principal. </a:t>
            </a:r>
          </a:p>
          <a:p>
            <a:pPr algn="ctr"/>
            <a:endParaRPr lang="en-US" dirty="0"/>
          </a:p>
        </p:txBody>
      </p:sp>
    </p:spTree>
    <p:extLst>
      <p:ext uri="{BB962C8B-B14F-4D97-AF65-F5344CB8AC3E}">
        <p14:creationId xmlns:p14="http://schemas.microsoft.com/office/powerpoint/2010/main" val="26180850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39CFB-FD04-9A9B-3C28-7FED99775137}"/>
              </a:ext>
            </a:extLst>
          </p:cNvPr>
          <p:cNvSpPr>
            <a:spLocks noGrp="1"/>
          </p:cNvSpPr>
          <p:nvPr>
            <p:ph type="title"/>
          </p:nvPr>
        </p:nvSpPr>
        <p:spPr/>
        <p:txBody>
          <a:bodyPr/>
          <a:lstStyle/>
          <a:p>
            <a:r>
              <a:rPr lang="en-US" dirty="0"/>
              <a:t>Division of School Safety</a:t>
            </a:r>
          </a:p>
        </p:txBody>
      </p:sp>
      <p:sp>
        <p:nvSpPr>
          <p:cNvPr id="3" name="Content Placeholder 2">
            <a:extLst>
              <a:ext uri="{FF2B5EF4-FFF2-40B4-BE49-F238E27FC236}">
                <a16:creationId xmlns:a16="http://schemas.microsoft.com/office/drawing/2014/main" id="{4F7A1F7C-E747-FDB8-4111-D04D4AA8E831}"/>
              </a:ext>
            </a:extLst>
          </p:cNvPr>
          <p:cNvSpPr>
            <a:spLocks noGrp="1"/>
          </p:cNvSpPr>
          <p:nvPr>
            <p:ph idx="1"/>
          </p:nvPr>
        </p:nvSpPr>
        <p:spPr>
          <a:xfrm>
            <a:off x="838200" y="846161"/>
            <a:ext cx="10515600" cy="5049672"/>
          </a:xfrm>
        </p:spPr>
        <p:txBody>
          <a:bodyPr/>
          <a:lstStyle/>
          <a:p>
            <a:pPr marL="0" indent="0" algn="ctr" rtl="0" fontAlgn="base">
              <a:buNone/>
            </a:pPr>
            <a:r>
              <a:rPr lang="en-US" b="1" i="0" dirty="0">
                <a:solidFill>
                  <a:srgbClr val="000000"/>
                </a:solidFill>
                <a:effectLst/>
                <a:highlight>
                  <a:srgbClr val="FFFFFF"/>
                </a:highlight>
              </a:rPr>
              <a:t>Office Staff</a:t>
            </a:r>
            <a:r>
              <a:rPr lang="en-US" b="0" i="0" dirty="0">
                <a:solidFill>
                  <a:srgbClr val="000000"/>
                </a:solidFill>
                <a:effectLst/>
                <a:highlight>
                  <a:srgbClr val="FFFFFF"/>
                </a:highlight>
              </a:rPr>
              <a:t> </a:t>
            </a:r>
          </a:p>
          <a:p>
            <a:pPr marL="0" indent="0" algn="l" rtl="0" fontAlgn="base">
              <a:buNone/>
            </a:pPr>
            <a:r>
              <a:rPr lang="en-US" sz="2400" b="1" i="0" dirty="0">
                <a:solidFill>
                  <a:srgbClr val="000000"/>
                </a:solidFill>
                <a:effectLst/>
                <a:highlight>
                  <a:srgbClr val="FFFFFF"/>
                </a:highlight>
              </a:rPr>
              <a:t>The office staff will: </a:t>
            </a:r>
          </a:p>
          <a:p>
            <a:pPr algn="l" rtl="0" fontAlgn="base">
              <a:buFont typeface="Arial" panose="020B0604020202020204" pitchFamily="34" charset="0"/>
              <a:buChar char="•"/>
            </a:pPr>
            <a:r>
              <a:rPr lang="en-US" sz="2400" b="0" i="0" dirty="0">
                <a:solidFill>
                  <a:srgbClr val="000000"/>
                </a:solidFill>
                <a:effectLst/>
                <a:highlight>
                  <a:srgbClr val="FFFFFF"/>
                </a:highlight>
              </a:rPr>
              <a:t>Be responsible for reporting emergency.  Call 911.   </a:t>
            </a:r>
          </a:p>
          <a:p>
            <a:pPr algn="l" rtl="0" fontAlgn="base">
              <a:buFont typeface="Arial" panose="020B0604020202020204" pitchFamily="34" charset="0"/>
              <a:buChar char="•"/>
            </a:pPr>
            <a:r>
              <a:rPr lang="en-US" sz="2400" b="0" i="0" dirty="0">
                <a:solidFill>
                  <a:srgbClr val="000000"/>
                </a:solidFill>
                <a:effectLst/>
                <a:highlight>
                  <a:srgbClr val="FFFFFF"/>
                </a:highlight>
              </a:rPr>
              <a:t>Take enrollment cards and sign-out sheets for off-site student release. </a:t>
            </a:r>
          </a:p>
          <a:p>
            <a:pPr algn="l" rtl="0" fontAlgn="base">
              <a:buFont typeface="Arial" panose="020B0604020202020204" pitchFamily="34" charset="0"/>
              <a:buChar char="•"/>
            </a:pPr>
            <a:r>
              <a:rPr lang="en-US" sz="2400" b="0" i="0" dirty="0">
                <a:solidFill>
                  <a:srgbClr val="000000"/>
                </a:solidFill>
                <a:effectLst/>
                <a:highlight>
                  <a:srgbClr val="FFFFFF"/>
                </a:highlight>
              </a:rPr>
              <a:t>Act as recorder. </a:t>
            </a:r>
          </a:p>
          <a:p>
            <a:pPr algn="l" rtl="0" fontAlgn="base">
              <a:buFont typeface="Arial" panose="020B0604020202020204" pitchFamily="34" charset="0"/>
              <a:buChar char="•"/>
            </a:pPr>
            <a:r>
              <a:rPr lang="en-US" sz="2400" b="0" i="0" dirty="0">
                <a:solidFill>
                  <a:srgbClr val="000000"/>
                </a:solidFill>
                <a:effectLst/>
                <a:highlight>
                  <a:srgbClr val="FFFFFF"/>
                </a:highlight>
              </a:rPr>
              <a:t>Utilize telephones and monitor emergency radio broadcast. </a:t>
            </a:r>
          </a:p>
          <a:p>
            <a:pPr algn="l" rtl="0" fontAlgn="base">
              <a:buFont typeface="Arial" panose="020B0604020202020204" pitchFamily="34" charset="0"/>
              <a:buChar char="•"/>
            </a:pPr>
            <a:r>
              <a:rPr lang="en-US" sz="2400" b="0" i="0" dirty="0">
                <a:solidFill>
                  <a:srgbClr val="000000"/>
                </a:solidFill>
                <a:effectLst/>
                <a:highlight>
                  <a:srgbClr val="FFFFFF"/>
                </a:highlight>
              </a:rPr>
              <a:t>Assist as directed by the principal. </a:t>
            </a:r>
            <a:r>
              <a:rPr lang="en-US" sz="1800" b="0" i="0" dirty="0">
                <a:solidFill>
                  <a:srgbClr val="000000"/>
                </a:solidFill>
                <a:effectLst/>
                <a:highlight>
                  <a:srgbClr val="FFFFFF"/>
                </a:highlight>
              </a:rPr>
              <a:t> </a:t>
            </a:r>
            <a:endParaRPr lang="en-US" b="0" i="0" dirty="0">
              <a:solidFill>
                <a:srgbClr val="000000"/>
              </a:solidFill>
              <a:effectLst/>
              <a:highlight>
                <a:srgbClr val="FFFFFF"/>
              </a:highlight>
            </a:endParaRPr>
          </a:p>
          <a:p>
            <a:endParaRPr lang="en-US" dirty="0"/>
          </a:p>
        </p:txBody>
      </p:sp>
    </p:spTree>
    <p:extLst>
      <p:ext uri="{BB962C8B-B14F-4D97-AF65-F5344CB8AC3E}">
        <p14:creationId xmlns:p14="http://schemas.microsoft.com/office/powerpoint/2010/main" val="39414835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1B4D1-E304-C409-3E32-60169EDB4D74}"/>
              </a:ext>
            </a:extLst>
          </p:cNvPr>
          <p:cNvSpPr>
            <a:spLocks noGrp="1"/>
          </p:cNvSpPr>
          <p:nvPr>
            <p:ph type="title"/>
          </p:nvPr>
        </p:nvSpPr>
        <p:spPr/>
        <p:txBody>
          <a:bodyPr/>
          <a:lstStyle/>
          <a:p>
            <a:r>
              <a:rPr lang="en-US" dirty="0"/>
              <a:t>Division of School Safety</a:t>
            </a:r>
          </a:p>
        </p:txBody>
      </p:sp>
      <p:sp>
        <p:nvSpPr>
          <p:cNvPr id="3" name="Content Placeholder 2">
            <a:extLst>
              <a:ext uri="{FF2B5EF4-FFF2-40B4-BE49-F238E27FC236}">
                <a16:creationId xmlns:a16="http://schemas.microsoft.com/office/drawing/2014/main" id="{9D662453-61AA-D29B-43FC-779CBBABBCAD}"/>
              </a:ext>
            </a:extLst>
          </p:cNvPr>
          <p:cNvSpPr>
            <a:spLocks noGrp="1"/>
          </p:cNvSpPr>
          <p:nvPr>
            <p:ph idx="1"/>
          </p:nvPr>
        </p:nvSpPr>
        <p:spPr/>
        <p:txBody>
          <a:bodyPr/>
          <a:lstStyle/>
          <a:p>
            <a:pPr marL="0" indent="0" algn="ctr" rtl="0" fontAlgn="base">
              <a:buNone/>
            </a:pPr>
            <a:r>
              <a:rPr lang="en-US" b="1" i="0" dirty="0">
                <a:solidFill>
                  <a:srgbClr val="000000"/>
                </a:solidFill>
                <a:effectLst/>
                <a:highlight>
                  <a:srgbClr val="FFFFFF"/>
                </a:highlight>
              </a:rPr>
              <a:t>Bus Drivers</a:t>
            </a:r>
            <a:r>
              <a:rPr lang="en-US" b="0" i="0" dirty="0">
                <a:solidFill>
                  <a:srgbClr val="000000"/>
                </a:solidFill>
                <a:effectLst/>
                <a:highlight>
                  <a:srgbClr val="FFFFFF"/>
                </a:highlight>
              </a:rPr>
              <a:t> </a:t>
            </a:r>
          </a:p>
          <a:p>
            <a:pPr marL="0" indent="0" algn="l" rtl="0" fontAlgn="base">
              <a:buNone/>
            </a:pPr>
            <a:r>
              <a:rPr lang="en-US" sz="2400" b="1" i="0" dirty="0">
                <a:solidFill>
                  <a:srgbClr val="000000"/>
                </a:solidFill>
                <a:effectLst/>
                <a:highlight>
                  <a:srgbClr val="FFFFFF"/>
                </a:highlight>
              </a:rPr>
              <a:t>The bus drivers will: </a:t>
            </a:r>
          </a:p>
          <a:p>
            <a:pPr algn="l" rtl="0" fontAlgn="base">
              <a:buFont typeface="Arial" panose="020B0604020202020204" pitchFamily="34" charset="0"/>
              <a:buChar char="•"/>
            </a:pPr>
            <a:r>
              <a:rPr lang="en-US" sz="2400" b="0" i="0" dirty="0">
                <a:solidFill>
                  <a:srgbClr val="000000"/>
                </a:solidFill>
                <a:effectLst/>
                <a:highlight>
                  <a:srgbClr val="FFFFFF"/>
                </a:highlight>
              </a:rPr>
              <a:t>Supervise students if emergency occurs while students are on the bus. </a:t>
            </a:r>
          </a:p>
          <a:p>
            <a:pPr algn="l" rtl="0" fontAlgn="base">
              <a:buFont typeface="Arial" panose="020B0604020202020204" pitchFamily="34" charset="0"/>
              <a:buChar char="•"/>
            </a:pPr>
            <a:r>
              <a:rPr lang="en-US" sz="2400" b="0" i="0" dirty="0">
                <a:solidFill>
                  <a:srgbClr val="000000"/>
                </a:solidFill>
                <a:effectLst/>
                <a:highlight>
                  <a:srgbClr val="FFFFFF"/>
                </a:highlight>
              </a:rPr>
              <a:t>Transport students and staff to new location when directed. </a:t>
            </a:r>
          </a:p>
          <a:p>
            <a:pPr algn="l" rtl="0" fontAlgn="base">
              <a:buFont typeface="Arial" panose="020B0604020202020204" pitchFamily="34" charset="0"/>
              <a:buChar char="•"/>
            </a:pPr>
            <a:r>
              <a:rPr lang="en-US" sz="2400" b="0" i="0" dirty="0">
                <a:solidFill>
                  <a:srgbClr val="000000"/>
                </a:solidFill>
                <a:effectLst/>
                <a:highlight>
                  <a:srgbClr val="FFFFFF"/>
                </a:highlight>
              </a:rPr>
              <a:t>Assist as directed by the principal. </a:t>
            </a:r>
          </a:p>
          <a:p>
            <a:endParaRPr lang="en-US" dirty="0"/>
          </a:p>
        </p:txBody>
      </p:sp>
    </p:spTree>
    <p:extLst>
      <p:ext uri="{BB962C8B-B14F-4D97-AF65-F5344CB8AC3E}">
        <p14:creationId xmlns:p14="http://schemas.microsoft.com/office/powerpoint/2010/main" val="30367705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C8ED9-8A71-B6B5-249B-3306F708A4A9}"/>
              </a:ext>
            </a:extLst>
          </p:cNvPr>
          <p:cNvSpPr>
            <a:spLocks noGrp="1"/>
          </p:cNvSpPr>
          <p:nvPr>
            <p:ph type="title"/>
          </p:nvPr>
        </p:nvSpPr>
        <p:spPr/>
        <p:txBody>
          <a:bodyPr/>
          <a:lstStyle/>
          <a:p>
            <a:r>
              <a:rPr lang="en-US" dirty="0"/>
              <a:t>Division of School Safety</a:t>
            </a:r>
          </a:p>
        </p:txBody>
      </p:sp>
      <p:sp>
        <p:nvSpPr>
          <p:cNvPr id="3" name="Content Placeholder 2">
            <a:extLst>
              <a:ext uri="{FF2B5EF4-FFF2-40B4-BE49-F238E27FC236}">
                <a16:creationId xmlns:a16="http://schemas.microsoft.com/office/drawing/2014/main" id="{DD007012-4490-AECB-526A-BBFEF65DACB7}"/>
              </a:ext>
            </a:extLst>
          </p:cNvPr>
          <p:cNvSpPr>
            <a:spLocks noGrp="1"/>
          </p:cNvSpPr>
          <p:nvPr>
            <p:ph idx="1"/>
          </p:nvPr>
        </p:nvSpPr>
        <p:spPr>
          <a:xfrm>
            <a:off x="838200" y="852984"/>
            <a:ext cx="10515600" cy="5070143"/>
          </a:xfrm>
        </p:spPr>
        <p:txBody>
          <a:bodyPr/>
          <a:lstStyle/>
          <a:p>
            <a:pPr marL="0" indent="0" algn="ctr" rtl="0" fontAlgn="base">
              <a:buNone/>
            </a:pPr>
            <a:r>
              <a:rPr lang="en-US" b="1" i="0" dirty="0">
                <a:solidFill>
                  <a:srgbClr val="000000"/>
                </a:solidFill>
                <a:effectLst/>
                <a:highlight>
                  <a:srgbClr val="FFFFFF"/>
                </a:highlight>
              </a:rPr>
              <a:t>School Nurse</a:t>
            </a:r>
            <a:r>
              <a:rPr lang="en-US" b="0" i="0" dirty="0">
                <a:solidFill>
                  <a:srgbClr val="000000"/>
                </a:solidFill>
                <a:effectLst/>
                <a:highlight>
                  <a:srgbClr val="FFFFFF"/>
                </a:highlight>
              </a:rPr>
              <a:t> </a:t>
            </a:r>
          </a:p>
          <a:p>
            <a:pPr marL="0" indent="0" algn="l" rtl="0" fontAlgn="base">
              <a:buNone/>
            </a:pPr>
            <a:r>
              <a:rPr lang="en-US" sz="2400" b="1" i="0" dirty="0">
                <a:solidFill>
                  <a:srgbClr val="000000"/>
                </a:solidFill>
                <a:effectLst/>
                <a:highlight>
                  <a:srgbClr val="FFFFFF"/>
                </a:highlight>
              </a:rPr>
              <a:t>The school nurse will: </a:t>
            </a:r>
          </a:p>
          <a:p>
            <a:pPr algn="l" rtl="0" fontAlgn="base">
              <a:buFont typeface="Arial" panose="020B0604020202020204" pitchFamily="34" charset="0"/>
              <a:buChar char="•"/>
            </a:pPr>
            <a:r>
              <a:rPr lang="en-US" sz="2400" b="0" i="0" dirty="0">
                <a:solidFill>
                  <a:srgbClr val="000000"/>
                </a:solidFill>
                <a:effectLst/>
                <a:highlight>
                  <a:srgbClr val="FFFFFF"/>
                </a:highlight>
              </a:rPr>
              <a:t>Report to the emergency scene. </a:t>
            </a:r>
          </a:p>
          <a:p>
            <a:pPr algn="l" rtl="0" fontAlgn="base">
              <a:buFont typeface="Arial" panose="020B0604020202020204" pitchFamily="34" charset="0"/>
              <a:buChar char="•"/>
            </a:pPr>
            <a:r>
              <a:rPr lang="en-US" sz="2400" b="0" i="0" dirty="0">
                <a:solidFill>
                  <a:srgbClr val="000000"/>
                </a:solidFill>
                <a:effectLst/>
                <a:highlight>
                  <a:srgbClr val="FFFFFF"/>
                </a:highlight>
              </a:rPr>
              <a:t>Provide first aid services to injured</a:t>
            </a:r>
            <a:r>
              <a:rPr lang="en-US" sz="2400" b="1" i="0" dirty="0">
                <a:solidFill>
                  <a:srgbClr val="000000"/>
                </a:solidFill>
                <a:effectLst/>
                <a:highlight>
                  <a:srgbClr val="FFFFFF"/>
                </a:highlight>
              </a:rPr>
              <a:t>/</a:t>
            </a:r>
            <a:r>
              <a:rPr lang="en-US" sz="2400" b="0" i="0" dirty="0">
                <a:solidFill>
                  <a:srgbClr val="000000"/>
                </a:solidFill>
                <a:effectLst/>
                <a:highlight>
                  <a:srgbClr val="FFFFFF"/>
                </a:highlight>
              </a:rPr>
              <a:t>casualties in a secure location. </a:t>
            </a:r>
          </a:p>
          <a:p>
            <a:pPr algn="l" rtl="0" fontAlgn="base">
              <a:buFont typeface="Arial" panose="020B0604020202020204" pitchFamily="34" charset="0"/>
              <a:buChar char="•"/>
            </a:pPr>
            <a:r>
              <a:rPr lang="en-US" sz="2400" b="0" i="0" dirty="0">
                <a:solidFill>
                  <a:srgbClr val="000000"/>
                </a:solidFill>
                <a:effectLst/>
                <a:highlight>
                  <a:srgbClr val="FFFFFF"/>
                </a:highlight>
              </a:rPr>
              <a:t>Provide information to school officials. </a:t>
            </a:r>
          </a:p>
          <a:p>
            <a:pPr algn="l" rtl="0" fontAlgn="base">
              <a:buFont typeface="Arial" panose="020B0604020202020204" pitchFamily="34" charset="0"/>
              <a:buChar char="•"/>
            </a:pPr>
            <a:r>
              <a:rPr lang="en-US" sz="2400" b="0" i="0" dirty="0">
                <a:solidFill>
                  <a:srgbClr val="000000"/>
                </a:solidFill>
                <a:effectLst/>
                <a:highlight>
                  <a:srgbClr val="FFFFFF"/>
                </a:highlight>
              </a:rPr>
              <a:t>Provide information to emergency personnel. </a:t>
            </a:r>
          </a:p>
          <a:p>
            <a:pPr algn="l" rtl="0" fontAlgn="base">
              <a:buFont typeface="Arial" panose="020B0604020202020204" pitchFamily="34" charset="0"/>
              <a:buChar char="•"/>
            </a:pPr>
            <a:r>
              <a:rPr lang="en-US" sz="2400" b="0" i="0" dirty="0">
                <a:solidFill>
                  <a:srgbClr val="000000"/>
                </a:solidFill>
                <a:effectLst/>
                <a:highlight>
                  <a:srgbClr val="FFFFFF"/>
                </a:highlight>
              </a:rPr>
              <a:t>Assist as directed by the principal. </a:t>
            </a:r>
          </a:p>
          <a:p>
            <a:pPr algn="l" rtl="0" fontAlgn="base">
              <a:buFont typeface="Arial" panose="020B0604020202020204" pitchFamily="34" charset="0"/>
              <a:buChar char="•"/>
            </a:pPr>
            <a:r>
              <a:rPr lang="en-US" sz="2400" b="0" i="0" dirty="0">
                <a:solidFill>
                  <a:srgbClr val="000000"/>
                </a:solidFill>
                <a:effectLst/>
                <a:highlight>
                  <a:srgbClr val="FFFFFF"/>
                </a:highlight>
              </a:rPr>
              <a:t>Establish triage as needed and coordinate medical evacuation. </a:t>
            </a:r>
          </a:p>
          <a:p>
            <a:endParaRPr lang="en-US" dirty="0"/>
          </a:p>
        </p:txBody>
      </p:sp>
    </p:spTree>
    <p:extLst>
      <p:ext uri="{BB962C8B-B14F-4D97-AF65-F5344CB8AC3E}">
        <p14:creationId xmlns:p14="http://schemas.microsoft.com/office/powerpoint/2010/main" val="34867511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13A27-0712-C355-9F87-ED9AC6E33078}"/>
              </a:ext>
            </a:extLst>
          </p:cNvPr>
          <p:cNvSpPr>
            <a:spLocks noGrp="1"/>
          </p:cNvSpPr>
          <p:nvPr>
            <p:ph type="title"/>
          </p:nvPr>
        </p:nvSpPr>
        <p:spPr/>
        <p:txBody>
          <a:bodyPr/>
          <a:lstStyle/>
          <a:p>
            <a:r>
              <a:rPr lang="en-US" dirty="0"/>
              <a:t>Division of School Safety</a:t>
            </a:r>
          </a:p>
        </p:txBody>
      </p:sp>
      <p:sp>
        <p:nvSpPr>
          <p:cNvPr id="3" name="Content Placeholder 2">
            <a:extLst>
              <a:ext uri="{FF2B5EF4-FFF2-40B4-BE49-F238E27FC236}">
                <a16:creationId xmlns:a16="http://schemas.microsoft.com/office/drawing/2014/main" id="{258BE778-32A3-5C8E-349C-94DC11E05607}"/>
              </a:ext>
            </a:extLst>
          </p:cNvPr>
          <p:cNvSpPr>
            <a:spLocks noGrp="1"/>
          </p:cNvSpPr>
          <p:nvPr>
            <p:ph idx="1"/>
          </p:nvPr>
        </p:nvSpPr>
        <p:spPr>
          <a:xfrm>
            <a:off x="838200" y="805218"/>
            <a:ext cx="10515600" cy="4988257"/>
          </a:xfrm>
        </p:spPr>
        <p:txBody>
          <a:bodyPr/>
          <a:lstStyle/>
          <a:p>
            <a:pPr marL="0" indent="0" algn="ctr" rtl="0" fontAlgn="base">
              <a:buNone/>
            </a:pPr>
            <a:r>
              <a:rPr lang="en-US" b="1" i="0" dirty="0">
                <a:solidFill>
                  <a:srgbClr val="000000"/>
                </a:solidFill>
                <a:effectLst/>
                <a:highlight>
                  <a:srgbClr val="FFFFFF"/>
                </a:highlight>
              </a:rPr>
              <a:t>Security Director</a:t>
            </a:r>
            <a:r>
              <a:rPr lang="en-US" b="0" i="0" dirty="0">
                <a:solidFill>
                  <a:srgbClr val="000000"/>
                </a:solidFill>
                <a:effectLst/>
                <a:highlight>
                  <a:srgbClr val="FFFFFF"/>
                </a:highlight>
              </a:rPr>
              <a:t> </a:t>
            </a:r>
          </a:p>
          <a:p>
            <a:pPr marL="0" indent="0" algn="l" rtl="0" fontAlgn="base">
              <a:buNone/>
            </a:pPr>
            <a:r>
              <a:rPr lang="en-US" sz="2400" b="1" i="0" dirty="0">
                <a:solidFill>
                  <a:srgbClr val="000000"/>
                </a:solidFill>
                <a:effectLst/>
                <a:highlight>
                  <a:srgbClr val="FFFFFF"/>
                </a:highlight>
              </a:rPr>
              <a:t>The security director will: </a:t>
            </a:r>
          </a:p>
          <a:p>
            <a:pPr algn="l" rtl="0" fontAlgn="base">
              <a:buFont typeface="Arial" panose="020B0604020202020204" pitchFamily="34" charset="0"/>
              <a:buChar char="•"/>
            </a:pPr>
            <a:r>
              <a:rPr lang="en-US" sz="2400" b="0" i="0" dirty="0">
                <a:solidFill>
                  <a:srgbClr val="000000"/>
                </a:solidFill>
                <a:effectLst/>
                <a:highlight>
                  <a:srgbClr val="FFFFFF"/>
                </a:highlight>
              </a:rPr>
              <a:t>Report to the emergency scene. </a:t>
            </a:r>
          </a:p>
          <a:p>
            <a:pPr algn="l" rtl="0" fontAlgn="base">
              <a:buFont typeface="Arial" panose="020B0604020202020204" pitchFamily="34" charset="0"/>
              <a:buChar char="•"/>
            </a:pPr>
            <a:r>
              <a:rPr lang="en-US" sz="2400" b="0" i="0" dirty="0">
                <a:solidFill>
                  <a:srgbClr val="000000"/>
                </a:solidFill>
                <a:effectLst/>
                <a:highlight>
                  <a:srgbClr val="FFFFFF"/>
                </a:highlight>
              </a:rPr>
              <a:t>Provide radios/cell phones as needed. </a:t>
            </a:r>
          </a:p>
          <a:p>
            <a:pPr algn="l" rtl="0" fontAlgn="base">
              <a:buFont typeface="Arial" panose="020B0604020202020204" pitchFamily="34" charset="0"/>
              <a:buChar char="•"/>
            </a:pPr>
            <a:r>
              <a:rPr lang="en-US" sz="2400" b="0" i="0" dirty="0">
                <a:solidFill>
                  <a:srgbClr val="000000"/>
                </a:solidFill>
                <a:effectLst/>
                <a:highlight>
                  <a:srgbClr val="FFFFFF"/>
                </a:highlight>
              </a:rPr>
              <a:t>Help control the flow and direction of traffic. </a:t>
            </a:r>
          </a:p>
          <a:p>
            <a:pPr algn="l" rtl="0" fontAlgn="base">
              <a:buFont typeface="Arial" panose="020B0604020202020204" pitchFamily="34" charset="0"/>
              <a:buChar char="•"/>
            </a:pPr>
            <a:r>
              <a:rPr lang="en-US" sz="2400" b="0" i="0" dirty="0">
                <a:solidFill>
                  <a:srgbClr val="000000"/>
                </a:solidFill>
                <a:effectLst/>
                <a:highlight>
                  <a:srgbClr val="FFFFFF"/>
                </a:highlight>
              </a:rPr>
              <a:t>Help secure students, staff, and visitors involved with the emergency. </a:t>
            </a:r>
          </a:p>
          <a:p>
            <a:pPr algn="l" rtl="0" fontAlgn="base">
              <a:buFont typeface="Arial" panose="020B0604020202020204" pitchFamily="34" charset="0"/>
              <a:buChar char="•"/>
            </a:pPr>
            <a:r>
              <a:rPr lang="en-US" sz="2400" b="0" i="0" dirty="0">
                <a:solidFill>
                  <a:srgbClr val="000000"/>
                </a:solidFill>
                <a:effectLst/>
                <a:highlight>
                  <a:srgbClr val="FFFFFF"/>
                </a:highlight>
              </a:rPr>
              <a:t>Help conduct interviews with witnesses and those involved with the crisis. </a:t>
            </a:r>
          </a:p>
          <a:p>
            <a:pPr algn="l" rtl="0" fontAlgn="base">
              <a:buFont typeface="Arial" panose="020B0604020202020204" pitchFamily="34" charset="0"/>
              <a:buChar char="•"/>
            </a:pPr>
            <a:r>
              <a:rPr lang="en-US" sz="2400" b="0" i="0" dirty="0">
                <a:solidFill>
                  <a:srgbClr val="000000"/>
                </a:solidFill>
                <a:effectLst/>
                <a:highlight>
                  <a:srgbClr val="FFFFFF"/>
                </a:highlight>
              </a:rPr>
              <a:t>Assist as directed by the principal</a:t>
            </a:r>
            <a:r>
              <a:rPr lang="en-US" sz="2400" b="0" i="0" dirty="0">
                <a:solidFill>
                  <a:srgbClr val="000000"/>
                </a:solidFill>
                <a:effectLst/>
                <a:highlight>
                  <a:srgbClr val="FFFFFF"/>
                </a:highlight>
                <a:latin typeface="Times New Roman" panose="02020603050405020304" pitchFamily="18" charset="0"/>
              </a:rPr>
              <a:t>. </a:t>
            </a:r>
          </a:p>
          <a:p>
            <a:endParaRPr lang="en-US" dirty="0"/>
          </a:p>
        </p:txBody>
      </p:sp>
    </p:spTree>
    <p:extLst>
      <p:ext uri="{BB962C8B-B14F-4D97-AF65-F5344CB8AC3E}">
        <p14:creationId xmlns:p14="http://schemas.microsoft.com/office/powerpoint/2010/main" val="33503118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E854C-75D1-B216-6544-B47FC282775E}"/>
              </a:ext>
            </a:extLst>
          </p:cNvPr>
          <p:cNvSpPr>
            <a:spLocks noGrp="1"/>
          </p:cNvSpPr>
          <p:nvPr>
            <p:ph type="title"/>
          </p:nvPr>
        </p:nvSpPr>
        <p:spPr/>
        <p:txBody>
          <a:bodyPr/>
          <a:lstStyle/>
          <a:p>
            <a:r>
              <a:rPr lang="en-US" dirty="0"/>
              <a:t>Division of School Safety</a:t>
            </a:r>
          </a:p>
        </p:txBody>
      </p:sp>
      <p:sp>
        <p:nvSpPr>
          <p:cNvPr id="3" name="Content Placeholder 2">
            <a:extLst>
              <a:ext uri="{FF2B5EF4-FFF2-40B4-BE49-F238E27FC236}">
                <a16:creationId xmlns:a16="http://schemas.microsoft.com/office/drawing/2014/main" id="{72C15CA2-8614-299B-9ED6-E3454DF95CCD}"/>
              </a:ext>
            </a:extLst>
          </p:cNvPr>
          <p:cNvSpPr>
            <a:spLocks noGrp="1"/>
          </p:cNvSpPr>
          <p:nvPr>
            <p:ph idx="1"/>
          </p:nvPr>
        </p:nvSpPr>
        <p:spPr>
          <a:xfrm>
            <a:off x="790433" y="818866"/>
            <a:ext cx="10515600" cy="5083791"/>
          </a:xfrm>
        </p:spPr>
        <p:txBody>
          <a:bodyPr/>
          <a:lstStyle/>
          <a:p>
            <a:pPr marL="0" indent="0" algn="ctr">
              <a:buNone/>
            </a:pPr>
            <a:r>
              <a:rPr lang="en-US" b="1" i="0" dirty="0">
                <a:solidFill>
                  <a:srgbClr val="000000"/>
                </a:solidFill>
                <a:effectLst/>
                <a:highlight>
                  <a:srgbClr val="FFFFFF"/>
                </a:highlight>
              </a:rPr>
              <a:t>School Resource Officer</a:t>
            </a:r>
            <a:r>
              <a:rPr lang="en-US" b="0" i="0" dirty="0">
                <a:solidFill>
                  <a:srgbClr val="000000"/>
                </a:solidFill>
                <a:effectLst/>
                <a:highlight>
                  <a:srgbClr val="FFFFFF"/>
                </a:highlight>
              </a:rPr>
              <a:t> </a:t>
            </a:r>
          </a:p>
          <a:p>
            <a:pPr marL="0" indent="0">
              <a:buNone/>
            </a:pPr>
            <a:r>
              <a:rPr lang="en-US" sz="2400" b="1" dirty="0">
                <a:solidFill>
                  <a:srgbClr val="000000"/>
                </a:solidFill>
                <a:highlight>
                  <a:srgbClr val="FFFFFF"/>
                </a:highlight>
              </a:rPr>
              <a:t>The SRO will:</a:t>
            </a:r>
            <a:endParaRPr lang="en-US" sz="2400" b="1" i="0" dirty="0">
              <a:solidFill>
                <a:srgbClr val="000000"/>
              </a:solidFill>
              <a:effectLst/>
              <a:highlight>
                <a:srgbClr val="FFFFFF"/>
              </a:highlight>
            </a:endParaRPr>
          </a:p>
          <a:p>
            <a:pPr algn="l" rtl="0" fontAlgn="base">
              <a:buFont typeface="Arial" panose="020B0604020202020204" pitchFamily="34" charset="0"/>
              <a:buChar char="•"/>
            </a:pPr>
            <a:r>
              <a:rPr lang="en-US" sz="2400" b="0" i="0" dirty="0">
                <a:solidFill>
                  <a:srgbClr val="000000"/>
                </a:solidFill>
                <a:effectLst/>
                <a:highlight>
                  <a:srgbClr val="FFFFFF"/>
                </a:highlight>
              </a:rPr>
              <a:t>Immediately assess threat and respond appropriately. </a:t>
            </a:r>
          </a:p>
          <a:p>
            <a:pPr algn="l" rtl="0" fontAlgn="base">
              <a:buFont typeface="Arial" panose="020B0604020202020204" pitchFamily="34" charset="0"/>
              <a:buChar char="•"/>
            </a:pPr>
            <a:r>
              <a:rPr lang="en-US" sz="2400" dirty="0">
                <a:solidFill>
                  <a:srgbClr val="000000"/>
                </a:solidFill>
                <a:highlight>
                  <a:srgbClr val="FFFFFF"/>
                </a:highlight>
              </a:rPr>
              <a:t>Contact additional officers for assistance.</a:t>
            </a:r>
            <a:endParaRPr lang="en-US" sz="2400" b="0" i="0" dirty="0">
              <a:solidFill>
                <a:srgbClr val="000000"/>
              </a:solidFill>
              <a:effectLst/>
              <a:highlight>
                <a:srgbClr val="FFFFFF"/>
              </a:highlight>
            </a:endParaRPr>
          </a:p>
          <a:p>
            <a:pPr algn="l" rtl="0" fontAlgn="base">
              <a:buFont typeface="Arial" panose="020B0604020202020204" pitchFamily="34" charset="0"/>
              <a:buChar char="•"/>
            </a:pPr>
            <a:r>
              <a:rPr lang="en-US" sz="2400" b="0" i="0" dirty="0">
                <a:solidFill>
                  <a:srgbClr val="000000"/>
                </a:solidFill>
                <a:effectLst/>
                <a:highlight>
                  <a:srgbClr val="FFFFFF"/>
                </a:highlight>
              </a:rPr>
              <a:t>Provide information to arriving agencies and CRT Leader as possible. </a:t>
            </a:r>
          </a:p>
          <a:p>
            <a:pPr algn="l" rtl="0" fontAlgn="base">
              <a:buFont typeface="Arial" panose="020B0604020202020204" pitchFamily="34" charset="0"/>
              <a:buChar char="•"/>
            </a:pPr>
            <a:r>
              <a:rPr lang="en-US" sz="2400" b="0" i="0" dirty="0">
                <a:solidFill>
                  <a:srgbClr val="000000"/>
                </a:solidFill>
                <a:effectLst/>
                <a:highlight>
                  <a:srgbClr val="FFFFFF"/>
                </a:highlight>
              </a:rPr>
              <a:t>Assist in First Aid as necessary. </a:t>
            </a:r>
          </a:p>
          <a:p>
            <a:pPr algn="l" rtl="0" fontAlgn="base">
              <a:buFont typeface="Arial" panose="020B0604020202020204" pitchFamily="34" charset="0"/>
              <a:buChar char="•"/>
            </a:pPr>
            <a:r>
              <a:rPr lang="en-US" sz="2400" b="0" i="0" dirty="0">
                <a:solidFill>
                  <a:srgbClr val="000000"/>
                </a:solidFill>
                <a:effectLst/>
                <a:highlight>
                  <a:srgbClr val="FFFFFF"/>
                </a:highlight>
              </a:rPr>
              <a:t>Communicate with Command post as possible and as necessary. </a:t>
            </a:r>
          </a:p>
          <a:p>
            <a:pPr marL="0" indent="0">
              <a:buNone/>
            </a:pPr>
            <a:endParaRPr lang="en-US" dirty="0"/>
          </a:p>
        </p:txBody>
      </p:sp>
    </p:spTree>
    <p:extLst>
      <p:ext uri="{BB962C8B-B14F-4D97-AF65-F5344CB8AC3E}">
        <p14:creationId xmlns:p14="http://schemas.microsoft.com/office/powerpoint/2010/main" val="29471178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48CC1-44C7-C4C1-FB32-3519FA8D8080}"/>
              </a:ext>
            </a:extLst>
          </p:cNvPr>
          <p:cNvSpPr>
            <a:spLocks noGrp="1"/>
          </p:cNvSpPr>
          <p:nvPr>
            <p:ph type="title"/>
          </p:nvPr>
        </p:nvSpPr>
        <p:spPr/>
        <p:txBody>
          <a:bodyPr/>
          <a:lstStyle/>
          <a:p>
            <a:r>
              <a:rPr lang="en-US" dirty="0"/>
              <a:t>Division of School Safety</a:t>
            </a:r>
          </a:p>
        </p:txBody>
      </p:sp>
      <p:sp>
        <p:nvSpPr>
          <p:cNvPr id="3" name="Content Placeholder 2">
            <a:extLst>
              <a:ext uri="{FF2B5EF4-FFF2-40B4-BE49-F238E27FC236}">
                <a16:creationId xmlns:a16="http://schemas.microsoft.com/office/drawing/2014/main" id="{CB283A91-A8ED-9D71-DE94-A6701E680695}"/>
              </a:ext>
            </a:extLst>
          </p:cNvPr>
          <p:cNvSpPr>
            <a:spLocks noGrp="1"/>
          </p:cNvSpPr>
          <p:nvPr>
            <p:ph idx="1"/>
          </p:nvPr>
        </p:nvSpPr>
        <p:spPr>
          <a:xfrm>
            <a:off x="491319" y="805217"/>
            <a:ext cx="11266227" cy="5192973"/>
          </a:xfrm>
        </p:spPr>
        <p:txBody>
          <a:bodyPr>
            <a:normAutofit/>
          </a:bodyPr>
          <a:lstStyle/>
          <a:p>
            <a:pPr marL="0" indent="0" algn="ctr" rtl="0" fontAlgn="base">
              <a:buNone/>
            </a:pPr>
            <a:r>
              <a:rPr lang="en-US" b="1" i="0" dirty="0">
                <a:solidFill>
                  <a:srgbClr val="000000"/>
                </a:solidFill>
                <a:effectLst/>
                <a:highlight>
                  <a:srgbClr val="FFFFFF"/>
                </a:highlight>
              </a:rPr>
              <a:t>GENERAL CRISIS PROCEDURES</a:t>
            </a:r>
            <a:r>
              <a:rPr lang="en-US" b="0" i="0" dirty="0">
                <a:solidFill>
                  <a:srgbClr val="000000"/>
                </a:solidFill>
                <a:effectLst/>
                <a:highlight>
                  <a:srgbClr val="FFFFFF"/>
                </a:highlight>
              </a:rPr>
              <a:t> </a:t>
            </a:r>
          </a:p>
          <a:p>
            <a:pPr algn="just" rtl="0" fontAlgn="base">
              <a:buFont typeface="+mj-lt"/>
              <a:buAutoNum type="arabicPeriod"/>
            </a:pPr>
            <a:r>
              <a:rPr lang="en-US" sz="2400" b="0" i="0" dirty="0">
                <a:solidFill>
                  <a:srgbClr val="000000"/>
                </a:solidFill>
                <a:effectLst/>
                <a:highlight>
                  <a:srgbClr val="FFFFFF"/>
                </a:highlight>
              </a:rPr>
              <a:t>Call 911.  </a:t>
            </a:r>
          </a:p>
          <a:p>
            <a:pPr algn="just" rtl="0" fontAlgn="base">
              <a:buFont typeface="+mj-lt"/>
              <a:buAutoNum type="arabicPeriod" startAt="2"/>
            </a:pPr>
            <a:r>
              <a:rPr lang="en-US" sz="2400" b="0" i="0" dirty="0">
                <a:solidFill>
                  <a:srgbClr val="000000"/>
                </a:solidFill>
                <a:effectLst/>
                <a:highlight>
                  <a:srgbClr val="FFFFFF"/>
                </a:highlight>
              </a:rPr>
              <a:t>Give police your name, school name and location, situation and then stay on the line.  </a:t>
            </a:r>
          </a:p>
          <a:p>
            <a:pPr algn="just" rtl="0" fontAlgn="base">
              <a:buFont typeface="+mj-lt"/>
              <a:buAutoNum type="arabicPeriod" startAt="3"/>
            </a:pPr>
            <a:r>
              <a:rPr lang="en-US" sz="2400" b="0" i="0" dirty="0">
                <a:solidFill>
                  <a:srgbClr val="000000"/>
                </a:solidFill>
                <a:effectLst/>
                <a:highlight>
                  <a:srgbClr val="FFFFFF"/>
                </a:highlight>
              </a:rPr>
              <a:t>Announce emergency, repeat 3 times.  Stay calm.  </a:t>
            </a:r>
          </a:p>
          <a:p>
            <a:pPr algn="just" rtl="0" fontAlgn="base">
              <a:buFont typeface="+mj-lt"/>
              <a:buAutoNum type="arabicPeriod" startAt="4"/>
            </a:pPr>
            <a:r>
              <a:rPr lang="en-US" sz="2400" b="0" i="0" dirty="0">
                <a:solidFill>
                  <a:srgbClr val="000000"/>
                </a:solidFill>
                <a:effectLst/>
                <a:highlight>
                  <a:srgbClr val="FFFFFF"/>
                </a:highlight>
              </a:rPr>
              <a:t>Designate command center to Crisis Response Team through 2-way radios/individual room calls.  </a:t>
            </a:r>
          </a:p>
          <a:p>
            <a:pPr algn="just" rtl="0" fontAlgn="base">
              <a:buFont typeface="+mj-lt"/>
              <a:buAutoNum type="arabicPeriod" startAt="5"/>
            </a:pPr>
            <a:r>
              <a:rPr lang="en-US" sz="2400" b="0" i="0" dirty="0">
                <a:solidFill>
                  <a:srgbClr val="000000"/>
                </a:solidFill>
                <a:effectLst/>
                <a:highlight>
                  <a:srgbClr val="FFFFFF"/>
                </a:highlight>
              </a:rPr>
              <a:t>Secure CRT binder and set plan in action according to situation at hand.  </a:t>
            </a:r>
          </a:p>
          <a:p>
            <a:pPr algn="ctr"/>
            <a:endParaRPr lang="en-US" dirty="0"/>
          </a:p>
        </p:txBody>
      </p:sp>
    </p:spTree>
    <p:extLst>
      <p:ext uri="{BB962C8B-B14F-4D97-AF65-F5344CB8AC3E}">
        <p14:creationId xmlns:p14="http://schemas.microsoft.com/office/powerpoint/2010/main" val="17456312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C0D99-C811-38FA-DE85-A99F8C37A0C3}"/>
              </a:ext>
            </a:extLst>
          </p:cNvPr>
          <p:cNvSpPr>
            <a:spLocks noGrp="1"/>
          </p:cNvSpPr>
          <p:nvPr>
            <p:ph type="title"/>
          </p:nvPr>
        </p:nvSpPr>
        <p:spPr/>
        <p:txBody>
          <a:bodyPr/>
          <a:lstStyle/>
          <a:p>
            <a:r>
              <a:rPr lang="en-US" dirty="0"/>
              <a:t>Division of School Safety</a:t>
            </a:r>
          </a:p>
        </p:txBody>
      </p:sp>
      <p:sp>
        <p:nvSpPr>
          <p:cNvPr id="3" name="Content Placeholder 2">
            <a:extLst>
              <a:ext uri="{FF2B5EF4-FFF2-40B4-BE49-F238E27FC236}">
                <a16:creationId xmlns:a16="http://schemas.microsoft.com/office/drawing/2014/main" id="{17B697CB-F161-6D7D-9C25-A9CFA6D0D700}"/>
              </a:ext>
            </a:extLst>
          </p:cNvPr>
          <p:cNvSpPr>
            <a:spLocks noGrp="1"/>
          </p:cNvSpPr>
          <p:nvPr>
            <p:ph idx="1"/>
          </p:nvPr>
        </p:nvSpPr>
        <p:spPr/>
        <p:txBody>
          <a:bodyPr/>
          <a:lstStyle/>
          <a:p>
            <a:pPr algn="just" rtl="0" fontAlgn="base">
              <a:buFont typeface="+mj-lt"/>
              <a:buAutoNum type="arabicPeriod" startAt="6"/>
            </a:pPr>
            <a:r>
              <a:rPr lang="en-US" sz="2400" b="0" i="0" dirty="0">
                <a:solidFill>
                  <a:srgbClr val="000000"/>
                </a:solidFill>
                <a:effectLst/>
                <a:highlight>
                  <a:srgbClr val="FFFFFF"/>
                </a:highlight>
              </a:rPr>
              <a:t>Call Superintendent’s office. </a:t>
            </a:r>
          </a:p>
          <a:p>
            <a:pPr algn="just" rtl="0" fontAlgn="base">
              <a:buFont typeface="+mj-lt"/>
              <a:buAutoNum type="arabicPeriod" startAt="7"/>
            </a:pPr>
            <a:r>
              <a:rPr lang="en-US" sz="2400" b="0" i="0" dirty="0">
                <a:solidFill>
                  <a:srgbClr val="000000"/>
                </a:solidFill>
                <a:effectLst/>
                <a:highlight>
                  <a:srgbClr val="FFFFFF"/>
                </a:highlight>
              </a:rPr>
              <a:t>Document the entire incident.  Include names, times, steps taken and results.  Refine this information in the post intervention.  </a:t>
            </a:r>
          </a:p>
          <a:p>
            <a:pPr algn="just" rtl="0" fontAlgn="base">
              <a:buFont typeface="+mj-lt"/>
              <a:buAutoNum type="arabicPeriod" startAt="8"/>
            </a:pPr>
            <a:r>
              <a:rPr lang="en-US" sz="2400" b="0" i="0" dirty="0">
                <a:solidFill>
                  <a:srgbClr val="000000"/>
                </a:solidFill>
                <a:effectLst/>
                <a:highlight>
                  <a:srgbClr val="FFFFFF"/>
                </a:highlight>
              </a:rPr>
              <a:t>Conduct emergency staff meeting to facilitate flow of information.  </a:t>
            </a:r>
          </a:p>
          <a:p>
            <a:endParaRPr lang="en-US" dirty="0"/>
          </a:p>
        </p:txBody>
      </p:sp>
    </p:spTree>
    <p:extLst>
      <p:ext uri="{BB962C8B-B14F-4D97-AF65-F5344CB8AC3E}">
        <p14:creationId xmlns:p14="http://schemas.microsoft.com/office/powerpoint/2010/main" val="6173071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71D30-371A-397B-6342-D32434950F56}"/>
              </a:ext>
            </a:extLst>
          </p:cNvPr>
          <p:cNvSpPr>
            <a:spLocks noGrp="1"/>
          </p:cNvSpPr>
          <p:nvPr>
            <p:ph type="title"/>
          </p:nvPr>
        </p:nvSpPr>
        <p:spPr/>
        <p:txBody>
          <a:bodyPr/>
          <a:lstStyle/>
          <a:p>
            <a:r>
              <a:rPr lang="en-US" dirty="0"/>
              <a:t>Division of School Safety</a:t>
            </a:r>
          </a:p>
        </p:txBody>
      </p:sp>
      <p:sp>
        <p:nvSpPr>
          <p:cNvPr id="3" name="Content Placeholder 2">
            <a:extLst>
              <a:ext uri="{FF2B5EF4-FFF2-40B4-BE49-F238E27FC236}">
                <a16:creationId xmlns:a16="http://schemas.microsoft.com/office/drawing/2014/main" id="{872A3368-2C7F-2DFD-F482-60141AD9E847}"/>
              </a:ext>
            </a:extLst>
          </p:cNvPr>
          <p:cNvSpPr>
            <a:spLocks noGrp="1"/>
          </p:cNvSpPr>
          <p:nvPr>
            <p:ph idx="1"/>
          </p:nvPr>
        </p:nvSpPr>
        <p:spPr>
          <a:xfrm>
            <a:off x="838200" y="859809"/>
            <a:ext cx="10515600" cy="5029200"/>
          </a:xfrm>
        </p:spPr>
        <p:txBody>
          <a:bodyPr>
            <a:normAutofit/>
          </a:bodyPr>
          <a:lstStyle/>
          <a:p>
            <a:pPr marL="0" indent="0" algn="ctr" rtl="0" fontAlgn="base">
              <a:buNone/>
            </a:pPr>
            <a:r>
              <a:rPr lang="en-US" b="1" i="0" dirty="0">
                <a:solidFill>
                  <a:srgbClr val="000000"/>
                </a:solidFill>
                <a:effectLst/>
                <a:highlight>
                  <a:srgbClr val="FFFFFF"/>
                </a:highlight>
              </a:rPr>
              <a:t>COMMAND CENTER  </a:t>
            </a:r>
          </a:p>
          <a:p>
            <a:pPr algn="just" rtl="0" fontAlgn="base">
              <a:buFont typeface="+mj-lt"/>
              <a:buAutoNum type="arabicPeriod"/>
            </a:pPr>
            <a:r>
              <a:rPr lang="en-US" sz="2400" b="0" i="0" dirty="0">
                <a:solidFill>
                  <a:srgbClr val="000000"/>
                </a:solidFill>
                <a:effectLst/>
                <a:highlight>
                  <a:srgbClr val="FFFFFF"/>
                </a:highlight>
              </a:rPr>
              <a:t>Site administrator conducts operations from one location and does not leave that location.  </a:t>
            </a:r>
          </a:p>
          <a:p>
            <a:pPr algn="just" rtl="0" fontAlgn="base">
              <a:buFont typeface="+mj-lt"/>
              <a:buAutoNum type="arabicPeriod" startAt="2"/>
            </a:pPr>
            <a:r>
              <a:rPr lang="en-US" sz="2400" b="0" i="0" dirty="0">
                <a:solidFill>
                  <a:srgbClr val="000000"/>
                </a:solidFill>
                <a:effectLst/>
                <a:highlight>
                  <a:srgbClr val="FFFFFF"/>
                </a:highlight>
              </a:rPr>
              <a:t>Crisis Response Team members should report immediately to the Command Center and initiate responsibilities.  </a:t>
            </a:r>
          </a:p>
          <a:p>
            <a:pPr algn="just" rtl="0" fontAlgn="base">
              <a:buFont typeface="+mj-lt"/>
              <a:buAutoNum type="arabicPeriod" startAt="3"/>
            </a:pPr>
            <a:r>
              <a:rPr lang="en-US" sz="2400" b="0" i="0" dirty="0">
                <a:solidFill>
                  <a:srgbClr val="000000"/>
                </a:solidFill>
                <a:effectLst/>
                <a:highlight>
                  <a:srgbClr val="FFFFFF"/>
                </a:highlight>
              </a:rPr>
              <a:t>Secure CRT binder. (This contains specific member assignments, maps of school, evacuation plan, emergency numbers and master keys).  </a:t>
            </a:r>
          </a:p>
          <a:p>
            <a:pPr algn="just" rtl="0" fontAlgn="base">
              <a:buFont typeface="+mj-lt"/>
              <a:buAutoNum type="arabicPeriod" startAt="4"/>
            </a:pPr>
            <a:r>
              <a:rPr lang="en-US" sz="2400" b="0" i="0" dirty="0">
                <a:solidFill>
                  <a:srgbClr val="000000"/>
                </a:solidFill>
                <a:effectLst/>
                <a:highlight>
                  <a:srgbClr val="FFFFFF"/>
                </a:highlight>
              </a:rPr>
              <a:t>If EMS officials replace CRT members they should await further instructions from site administrator.  </a:t>
            </a:r>
          </a:p>
          <a:p>
            <a:endParaRPr lang="en-US" dirty="0"/>
          </a:p>
        </p:txBody>
      </p:sp>
    </p:spTree>
    <p:extLst>
      <p:ext uri="{BB962C8B-B14F-4D97-AF65-F5344CB8AC3E}">
        <p14:creationId xmlns:p14="http://schemas.microsoft.com/office/powerpoint/2010/main" val="20246454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44BA3-F451-67D6-8E6D-ACFB218FA4A1}"/>
              </a:ext>
            </a:extLst>
          </p:cNvPr>
          <p:cNvSpPr>
            <a:spLocks noGrp="1"/>
          </p:cNvSpPr>
          <p:nvPr>
            <p:ph type="title"/>
          </p:nvPr>
        </p:nvSpPr>
        <p:spPr/>
        <p:txBody>
          <a:bodyPr/>
          <a:lstStyle/>
          <a:p>
            <a:r>
              <a:rPr lang="en-US" dirty="0"/>
              <a:t>Division of School Safety</a:t>
            </a:r>
          </a:p>
        </p:txBody>
      </p:sp>
      <p:sp>
        <p:nvSpPr>
          <p:cNvPr id="3" name="Content Placeholder 2">
            <a:extLst>
              <a:ext uri="{FF2B5EF4-FFF2-40B4-BE49-F238E27FC236}">
                <a16:creationId xmlns:a16="http://schemas.microsoft.com/office/drawing/2014/main" id="{67F10396-09FE-FFA3-4094-943C8C17D5E6}"/>
              </a:ext>
            </a:extLst>
          </p:cNvPr>
          <p:cNvSpPr>
            <a:spLocks noGrp="1"/>
          </p:cNvSpPr>
          <p:nvPr>
            <p:ph idx="1"/>
          </p:nvPr>
        </p:nvSpPr>
        <p:spPr>
          <a:xfrm>
            <a:off x="838200" y="873457"/>
            <a:ext cx="10515600" cy="4676006"/>
          </a:xfrm>
        </p:spPr>
        <p:txBody>
          <a:bodyPr>
            <a:normAutofit/>
          </a:bodyPr>
          <a:lstStyle/>
          <a:p>
            <a:pPr algn="just" rtl="0" fontAlgn="base">
              <a:buFont typeface="+mj-lt"/>
              <a:buAutoNum type="arabicPeriod" startAt="5"/>
            </a:pPr>
            <a:r>
              <a:rPr lang="en-US" sz="2400" b="0" i="0" dirty="0">
                <a:solidFill>
                  <a:srgbClr val="000000"/>
                </a:solidFill>
                <a:effectLst/>
                <a:highlight>
                  <a:srgbClr val="FFFFFF"/>
                </a:highlight>
              </a:rPr>
              <a:t>Follow through with designated PARENT waiting area.  </a:t>
            </a:r>
          </a:p>
          <a:p>
            <a:pPr algn="just" rtl="0" fontAlgn="base">
              <a:buFont typeface="+mj-lt"/>
              <a:buAutoNum type="arabicPeriod" startAt="6"/>
            </a:pPr>
            <a:r>
              <a:rPr lang="en-US" sz="2400" b="0" i="0" dirty="0">
                <a:solidFill>
                  <a:srgbClr val="000000"/>
                </a:solidFill>
                <a:effectLst/>
                <a:highlight>
                  <a:srgbClr val="FFFFFF"/>
                </a:highlight>
              </a:rPr>
              <a:t>Follow through with designated PRESS/MEDIA area.  </a:t>
            </a:r>
          </a:p>
          <a:p>
            <a:pPr algn="just" rtl="0" fontAlgn="base">
              <a:buFont typeface="+mj-lt"/>
              <a:buAutoNum type="arabicPeriod" startAt="7"/>
            </a:pPr>
            <a:r>
              <a:rPr lang="en-US" sz="2400" b="0" i="0" dirty="0">
                <a:solidFill>
                  <a:srgbClr val="000000"/>
                </a:solidFill>
                <a:effectLst/>
                <a:highlight>
                  <a:srgbClr val="FFFFFF"/>
                </a:highlight>
              </a:rPr>
              <a:t>Facilitate distribution of maps, keys, assignments, information, and communication devices from a central location.  </a:t>
            </a:r>
          </a:p>
          <a:p>
            <a:pPr algn="just" rtl="0" fontAlgn="base">
              <a:buFont typeface="+mj-lt"/>
              <a:buAutoNum type="arabicPeriod" startAt="8"/>
            </a:pPr>
            <a:r>
              <a:rPr lang="en-US" sz="2400" b="0" i="0" dirty="0">
                <a:solidFill>
                  <a:srgbClr val="000000"/>
                </a:solidFill>
                <a:effectLst/>
                <a:highlight>
                  <a:srgbClr val="FFFFFF"/>
                </a:highlight>
              </a:rPr>
              <a:t>Facilitate district participation and flow of information with EMS officials.  </a:t>
            </a:r>
          </a:p>
          <a:p>
            <a:pPr algn="just" rtl="0" fontAlgn="base">
              <a:buFont typeface="+mj-lt"/>
              <a:buAutoNum type="arabicPeriod" startAt="9"/>
            </a:pPr>
            <a:r>
              <a:rPr lang="en-US" sz="2400" b="0" i="0" dirty="0">
                <a:solidFill>
                  <a:srgbClr val="000000"/>
                </a:solidFill>
                <a:effectLst/>
                <a:highlight>
                  <a:srgbClr val="FFFFFF"/>
                </a:highlight>
              </a:rPr>
              <a:t>No unauthorized individuals should be allowed in the command center. </a:t>
            </a:r>
          </a:p>
          <a:p>
            <a:endParaRPr lang="en-US" dirty="0"/>
          </a:p>
        </p:txBody>
      </p:sp>
    </p:spTree>
    <p:extLst>
      <p:ext uri="{BB962C8B-B14F-4D97-AF65-F5344CB8AC3E}">
        <p14:creationId xmlns:p14="http://schemas.microsoft.com/office/powerpoint/2010/main" val="3419723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8FA50-6086-8A4F-99F6-6737B35FFBC4}"/>
              </a:ext>
            </a:extLst>
          </p:cNvPr>
          <p:cNvSpPr>
            <a:spLocks noGrp="1"/>
          </p:cNvSpPr>
          <p:nvPr>
            <p:ph type="title"/>
          </p:nvPr>
        </p:nvSpPr>
        <p:spPr/>
        <p:txBody>
          <a:bodyPr/>
          <a:lstStyle/>
          <a:p>
            <a:r>
              <a:rPr lang="en-US"/>
              <a:t>Mississippi Department of Education</a:t>
            </a:r>
          </a:p>
        </p:txBody>
      </p:sp>
      <p:sp>
        <p:nvSpPr>
          <p:cNvPr id="3" name="Slide Number Placeholder 2">
            <a:extLst>
              <a:ext uri="{FF2B5EF4-FFF2-40B4-BE49-F238E27FC236}">
                <a16:creationId xmlns:a16="http://schemas.microsoft.com/office/drawing/2014/main" id="{2204A568-B0BD-8645-A781-E5705AA4E542}"/>
              </a:ext>
            </a:extLst>
          </p:cNvPr>
          <p:cNvSpPr>
            <a:spLocks noGrp="1"/>
          </p:cNvSpPr>
          <p:nvPr>
            <p:ph type="sldNum" sz="quarter" idx="12"/>
          </p:nvPr>
        </p:nvSpPr>
        <p:spPr/>
        <p:txBody>
          <a:bodyPr/>
          <a:lstStyle/>
          <a:p>
            <a:fld id="{84E24DD3-0117-F947-8F74-C808912B5A2D}" type="slidenum">
              <a:rPr lang="en-US" smtClean="0"/>
              <a:pPr/>
              <a:t>3</a:t>
            </a:fld>
            <a:endParaRPr lang="en-US"/>
          </a:p>
        </p:txBody>
      </p:sp>
    </p:spTree>
    <p:extLst>
      <p:ext uri="{BB962C8B-B14F-4D97-AF65-F5344CB8AC3E}">
        <p14:creationId xmlns:p14="http://schemas.microsoft.com/office/powerpoint/2010/main" val="26555707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89CE2-46DE-B308-1EB1-28339C16DBE2}"/>
              </a:ext>
            </a:extLst>
          </p:cNvPr>
          <p:cNvSpPr>
            <a:spLocks noGrp="1"/>
          </p:cNvSpPr>
          <p:nvPr>
            <p:ph type="title"/>
          </p:nvPr>
        </p:nvSpPr>
        <p:spPr/>
        <p:txBody>
          <a:bodyPr/>
          <a:lstStyle/>
          <a:p>
            <a:r>
              <a:rPr lang="en-US" dirty="0"/>
              <a:t>Division of School Safety</a:t>
            </a:r>
          </a:p>
        </p:txBody>
      </p:sp>
      <p:sp>
        <p:nvSpPr>
          <p:cNvPr id="3" name="Content Placeholder 2">
            <a:extLst>
              <a:ext uri="{FF2B5EF4-FFF2-40B4-BE49-F238E27FC236}">
                <a16:creationId xmlns:a16="http://schemas.microsoft.com/office/drawing/2014/main" id="{3B165938-2792-9988-5A4D-98BA7A2E18A5}"/>
              </a:ext>
            </a:extLst>
          </p:cNvPr>
          <p:cNvSpPr>
            <a:spLocks noGrp="1"/>
          </p:cNvSpPr>
          <p:nvPr>
            <p:ph idx="1"/>
          </p:nvPr>
        </p:nvSpPr>
        <p:spPr>
          <a:xfrm>
            <a:off x="838200" y="798394"/>
            <a:ext cx="10515600" cy="5199797"/>
          </a:xfrm>
        </p:spPr>
        <p:txBody>
          <a:bodyPr>
            <a:normAutofit fontScale="92500" lnSpcReduction="10000"/>
          </a:bodyPr>
          <a:lstStyle/>
          <a:p>
            <a:pPr marL="0" indent="0" algn="ctr" rtl="0" fontAlgn="base">
              <a:buNone/>
            </a:pPr>
            <a:r>
              <a:rPr lang="en-US" b="1" i="0" dirty="0">
                <a:solidFill>
                  <a:srgbClr val="000000"/>
                </a:solidFill>
                <a:effectLst/>
                <a:highlight>
                  <a:srgbClr val="FFFFFF"/>
                </a:highlight>
              </a:rPr>
              <a:t>Communication</a:t>
            </a:r>
            <a:r>
              <a:rPr lang="en-US" b="0" i="0" dirty="0">
                <a:solidFill>
                  <a:srgbClr val="000000"/>
                </a:solidFill>
                <a:effectLst/>
                <a:highlight>
                  <a:srgbClr val="FFFFFF"/>
                </a:highlight>
              </a:rPr>
              <a:t> </a:t>
            </a:r>
          </a:p>
          <a:p>
            <a:pPr algn="l" rtl="0" fontAlgn="base"/>
            <a:r>
              <a:rPr lang="en-US" sz="2600" b="0" i="0" dirty="0">
                <a:solidFill>
                  <a:srgbClr val="000000"/>
                </a:solidFill>
                <a:effectLst/>
                <a:highlight>
                  <a:srgbClr val="FFFFFF"/>
                </a:highlight>
              </a:rPr>
              <a:t>The superintendent will be the official spokesperson for the district.  The superintendent’s designee will be responsible in the superintendent’s absence.  Comments in a crisis situation will be made under the supervision of the superintendent. </a:t>
            </a:r>
          </a:p>
          <a:p>
            <a:pPr algn="l" rtl="0" fontAlgn="base"/>
            <a:r>
              <a:rPr lang="en-US" sz="2600" b="0" i="0" dirty="0">
                <a:solidFill>
                  <a:srgbClr val="000000"/>
                </a:solidFill>
                <a:effectLst/>
                <a:highlight>
                  <a:srgbClr val="FFFFFF"/>
                </a:highlight>
              </a:rPr>
              <a:t>Communication is crucial during an emergency situation.  The mechanism for contacting members of the faculty and members of the crisis management team needs to be determined immediately. Principals should develop a “telephone tree”.  This plan should have a back-up system in the event individuals cannot be reached or are personally involved in the crisis event.  All members of the faculty should have a copy of the “telephone tree” so that they can assist in contacting personnel and serve as back-up personnel in contacting individuals.  Copies of the “telephone tree” should be maintained at home and at work. </a:t>
            </a:r>
          </a:p>
          <a:p>
            <a:endParaRPr lang="en-US" dirty="0"/>
          </a:p>
        </p:txBody>
      </p:sp>
    </p:spTree>
    <p:extLst>
      <p:ext uri="{BB962C8B-B14F-4D97-AF65-F5344CB8AC3E}">
        <p14:creationId xmlns:p14="http://schemas.microsoft.com/office/powerpoint/2010/main" val="27991319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8CC55-90C3-4590-3778-B42C884B876D}"/>
              </a:ext>
            </a:extLst>
          </p:cNvPr>
          <p:cNvSpPr>
            <a:spLocks noGrp="1"/>
          </p:cNvSpPr>
          <p:nvPr>
            <p:ph type="title"/>
          </p:nvPr>
        </p:nvSpPr>
        <p:spPr/>
        <p:txBody>
          <a:bodyPr/>
          <a:lstStyle/>
          <a:p>
            <a:r>
              <a:rPr lang="en-US" dirty="0"/>
              <a:t>Division of School Safety</a:t>
            </a:r>
          </a:p>
        </p:txBody>
      </p:sp>
      <p:sp>
        <p:nvSpPr>
          <p:cNvPr id="3" name="Content Placeholder 2">
            <a:extLst>
              <a:ext uri="{FF2B5EF4-FFF2-40B4-BE49-F238E27FC236}">
                <a16:creationId xmlns:a16="http://schemas.microsoft.com/office/drawing/2014/main" id="{6C6348A8-4DD7-B0DE-CD43-BBCA66F228DE}"/>
              </a:ext>
            </a:extLst>
          </p:cNvPr>
          <p:cNvSpPr>
            <a:spLocks noGrp="1"/>
          </p:cNvSpPr>
          <p:nvPr>
            <p:ph idx="1"/>
          </p:nvPr>
        </p:nvSpPr>
        <p:spPr>
          <a:xfrm>
            <a:off x="838200" y="859809"/>
            <a:ext cx="10515600" cy="5036024"/>
          </a:xfrm>
        </p:spPr>
        <p:txBody>
          <a:bodyPr>
            <a:normAutofit/>
          </a:bodyPr>
          <a:lstStyle/>
          <a:p>
            <a:pPr marL="0" indent="0" algn="ctr">
              <a:buNone/>
            </a:pPr>
            <a:r>
              <a:rPr lang="en-US" b="1" i="0" dirty="0">
                <a:solidFill>
                  <a:srgbClr val="000000"/>
                </a:solidFill>
                <a:effectLst/>
                <a:highlight>
                  <a:srgbClr val="FFFFFF"/>
                </a:highlight>
              </a:rPr>
              <a:t>DURING LOCKDOWN</a:t>
            </a:r>
            <a:r>
              <a:rPr lang="en-US" b="0" i="0" dirty="0">
                <a:solidFill>
                  <a:srgbClr val="000000"/>
                </a:solidFill>
                <a:effectLst/>
                <a:highlight>
                  <a:srgbClr val="FFFFFF"/>
                </a:highlight>
              </a:rPr>
              <a:t> </a:t>
            </a:r>
          </a:p>
          <a:p>
            <a:pPr marL="457200" indent="-457200">
              <a:buAutoNum type="arabicPeriod"/>
            </a:pPr>
            <a:r>
              <a:rPr lang="en-US" sz="2400" b="0" i="0" dirty="0">
                <a:solidFill>
                  <a:srgbClr val="000000"/>
                </a:solidFill>
                <a:effectLst/>
                <a:highlight>
                  <a:srgbClr val="FFFFFF"/>
                </a:highlight>
              </a:rPr>
              <a:t>This procedure will be utilized in situations where the safety and will-being of students, faculty, and staff are threatened by an unwanted intruder, a weapon on campus, suicide attempt, hostage situation, abduction, or other unwanted events that have a profoundly negative affect on the school population.  </a:t>
            </a:r>
          </a:p>
          <a:p>
            <a:pPr marL="457200" indent="-457200">
              <a:buAutoNum type="arabicPeriod"/>
            </a:pPr>
            <a:r>
              <a:rPr lang="en-US" sz="2400" b="0" i="0" dirty="0">
                <a:solidFill>
                  <a:srgbClr val="000000"/>
                </a:solidFill>
                <a:effectLst/>
                <a:highlight>
                  <a:srgbClr val="FFFFFF"/>
                </a:highlight>
              </a:rPr>
              <a:t>An announcement over the intercom with the wordage </a:t>
            </a:r>
            <a:r>
              <a:rPr lang="en-US" sz="2400" b="1" i="0" dirty="0">
                <a:solidFill>
                  <a:srgbClr val="000000"/>
                </a:solidFill>
                <a:effectLst/>
                <a:highlight>
                  <a:srgbClr val="FFFFFF"/>
                </a:highlight>
              </a:rPr>
              <a:t>“LOCKDOWN” </a:t>
            </a:r>
            <a:r>
              <a:rPr lang="en-US" sz="2400" b="0" i="0" dirty="0">
                <a:solidFill>
                  <a:srgbClr val="000000"/>
                </a:solidFill>
                <a:effectLst/>
                <a:highlight>
                  <a:srgbClr val="FFFFFF"/>
                </a:highlight>
              </a:rPr>
              <a:t>will initiate the lock down procedure. Make sure </a:t>
            </a:r>
            <a:r>
              <a:rPr lang="en-US" sz="2400" i="0" dirty="0">
                <a:solidFill>
                  <a:srgbClr val="000000"/>
                </a:solidFill>
                <a:effectLst/>
                <a:highlight>
                  <a:srgbClr val="FFFFFF"/>
                </a:highlight>
              </a:rPr>
              <a:t>all Crisis Team Members are</a:t>
            </a:r>
            <a:r>
              <a:rPr lang="en-US" sz="2400" b="0" i="0" dirty="0">
                <a:solidFill>
                  <a:srgbClr val="000000"/>
                </a:solidFill>
                <a:effectLst/>
                <a:highlight>
                  <a:srgbClr val="FFFFFF"/>
                </a:highlight>
              </a:rPr>
              <a:t> advised. Contact local Law Enforcement immediately. </a:t>
            </a:r>
          </a:p>
          <a:p>
            <a:pPr marL="457200" indent="-457200">
              <a:buAutoNum type="arabicPeriod"/>
            </a:pPr>
            <a:r>
              <a:rPr lang="en-US" sz="2400" i="0" dirty="0">
                <a:solidFill>
                  <a:srgbClr val="000000"/>
                </a:solidFill>
                <a:effectLst/>
                <a:highlight>
                  <a:srgbClr val="FFFFFF"/>
                </a:highlight>
              </a:rPr>
              <a:t>Team Leader </a:t>
            </a:r>
            <a:r>
              <a:rPr lang="en-US" sz="2400" b="0" i="0" dirty="0">
                <a:solidFill>
                  <a:srgbClr val="000000"/>
                </a:solidFill>
                <a:effectLst/>
                <a:highlight>
                  <a:srgbClr val="FFFFFF"/>
                </a:highlight>
              </a:rPr>
              <a:t>will contact School Resource Officer. </a:t>
            </a:r>
            <a:endParaRPr lang="en-US" sz="2400" dirty="0"/>
          </a:p>
        </p:txBody>
      </p:sp>
    </p:spTree>
    <p:extLst>
      <p:ext uri="{BB962C8B-B14F-4D97-AF65-F5344CB8AC3E}">
        <p14:creationId xmlns:p14="http://schemas.microsoft.com/office/powerpoint/2010/main" val="22498015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C5EBC-5A31-925C-268C-01BF214C793F}"/>
              </a:ext>
            </a:extLst>
          </p:cNvPr>
          <p:cNvSpPr>
            <a:spLocks noGrp="1"/>
          </p:cNvSpPr>
          <p:nvPr>
            <p:ph type="title"/>
          </p:nvPr>
        </p:nvSpPr>
        <p:spPr/>
        <p:txBody>
          <a:bodyPr/>
          <a:lstStyle/>
          <a:p>
            <a:r>
              <a:rPr lang="en-US" dirty="0"/>
              <a:t>Division of School Safety</a:t>
            </a:r>
          </a:p>
        </p:txBody>
      </p:sp>
      <p:sp>
        <p:nvSpPr>
          <p:cNvPr id="3" name="Content Placeholder 2">
            <a:extLst>
              <a:ext uri="{FF2B5EF4-FFF2-40B4-BE49-F238E27FC236}">
                <a16:creationId xmlns:a16="http://schemas.microsoft.com/office/drawing/2014/main" id="{487BE0AB-91ED-F89D-B032-3205B9B4EB67}"/>
              </a:ext>
            </a:extLst>
          </p:cNvPr>
          <p:cNvSpPr>
            <a:spLocks noGrp="1"/>
          </p:cNvSpPr>
          <p:nvPr>
            <p:ph idx="1"/>
          </p:nvPr>
        </p:nvSpPr>
        <p:spPr>
          <a:xfrm>
            <a:off x="498143" y="818866"/>
            <a:ext cx="11218460" cy="5104262"/>
          </a:xfrm>
        </p:spPr>
        <p:txBody>
          <a:bodyPr/>
          <a:lstStyle/>
          <a:p>
            <a:pPr marL="0" indent="0">
              <a:buNone/>
            </a:pPr>
            <a:r>
              <a:rPr lang="en-US" dirty="0"/>
              <a:t>4</a:t>
            </a:r>
            <a:r>
              <a:rPr lang="en-US" sz="2400" dirty="0"/>
              <a:t>. </a:t>
            </a:r>
            <a:r>
              <a:rPr lang="en-US" sz="2400" i="0" dirty="0">
                <a:solidFill>
                  <a:srgbClr val="000000"/>
                </a:solidFill>
                <a:effectLst/>
                <a:highlight>
                  <a:srgbClr val="FFFFFF"/>
                </a:highlight>
              </a:rPr>
              <a:t>Team Leader </a:t>
            </a:r>
            <a:r>
              <a:rPr lang="en-US" sz="2400" b="0" i="0" dirty="0">
                <a:solidFill>
                  <a:srgbClr val="000000"/>
                </a:solidFill>
                <a:effectLst/>
                <a:highlight>
                  <a:srgbClr val="FFFFFF"/>
                </a:highlight>
              </a:rPr>
              <a:t>along with School Resource Officer will ensure that no STUDENTS/FACULTY/STAFF are in the hallways (if it is safe to check). Only SCHOOL RESOURCE OFFICER//LOCAL LAW ENFORCEMENT should confront the INTRUDER.</a:t>
            </a:r>
          </a:p>
          <a:p>
            <a:pPr marL="0" indent="0">
              <a:buNone/>
            </a:pPr>
            <a:r>
              <a:rPr lang="en-US" sz="2400" dirty="0">
                <a:solidFill>
                  <a:srgbClr val="000000"/>
                </a:solidFill>
                <a:highlight>
                  <a:srgbClr val="FFFFFF"/>
                </a:highlight>
              </a:rPr>
              <a:t>5. </a:t>
            </a:r>
            <a:r>
              <a:rPr lang="en-US" sz="2400" i="0" dirty="0">
                <a:solidFill>
                  <a:srgbClr val="000000"/>
                </a:solidFill>
                <a:effectLst/>
                <a:highlight>
                  <a:srgbClr val="FFFFFF"/>
                </a:highlight>
              </a:rPr>
              <a:t>No movement </a:t>
            </a:r>
            <a:r>
              <a:rPr lang="en-US" sz="2400" dirty="0">
                <a:solidFill>
                  <a:srgbClr val="000000"/>
                </a:solidFill>
                <a:highlight>
                  <a:srgbClr val="FFFFFF"/>
                </a:highlight>
              </a:rPr>
              <a:t>b</a:t>
            </a:r>
            <a:r>
              <a:rPr lang="en-US" sz="2400" i="0" dirty="0">
                <a:solidFill>
                  <a:srgbClr val="000000"/>
                </a:solidFill>
                <a:effectLst/>
                <a:highlight>
                  <a:srgbClr val="FFFFFF"/>
                </a:highlight>
              </a:rPr>
              <a:t>y </a:t>
            </a:r>
            <a:r>
              <a:rPr lang="en-US" sz="2400" dirty="0">
                <a:solidFill>
                  <a:srgbClr val="000000"/>
                </a:solidFill>
                <a:highlight>
                  <a:srgbClr val="FFFFFF"/>
                </a:highlight>
              </a:rPr>
              <a:t>a</a:t>
            </a:r>
            <a:r>
              <a:rPr lang="en-US" sz="2400" i="0" dirty="0">
                <a:solidFill>
                  <a:srgbClr val="000000"/>
                </a:solidFill>
                <a:effectLst/>
                <a:highlight>
                  <a:srgbClr val="FFFFFF"/>
                </a:highlight>
              </a:rPr>
              <a:t>nyone </a:t>
            </a:r>
            <a:r>
              <a:rPr lang="en-US" sz="2400" dirty="0">
                <a:solidFill>
                  <a:srgbClr val="000000"/>
                </a:solidFill>
                <a:highlight>
                  <a:srgbClr val="FFFFFF"/>
                </a:highlight>
              </a:rPr>
              <a:t>w</a:t>
            </a:r>
            <a:r>
              <a:rPr lang="en-US" sz="2400" i="0" dirty="0">
                <a:solidFill>
                  <a:srgbClr val="000000"/>
                </a:solidFill>
                <a:effectLst/>
                <a:highlight>
                  <a:srgbClr val="FFFFFF"/>
                </a:highlight>
              </a:rPr>
              <a:t>ithin </a:t>
            </a:r>
            <a:r>
              <a:rPr lang="en-US" sz="2400" dirty="0">
                <a:solidFill>
                  <a:srgbClr val="000000"/>
                </a:solidFill>
                <a:highlight>
                  <a:srgbClr val="FFFFFF"/>
                </a:highlight>
              </a:rPr>
              <a:t>t</a:t>
            </a:r>
            <a:r>
              <a:rPr lang="en-US" sz="2400" i="0" dirty="0">
                <a:solidFill>
                  <a:srgbClr val="000000"/>
                </a:solidFill>
                <a:effectLst/>
                <a:highlight>
                  <a:srgbClr val="FFFFFF"/>
                </a:highlight>
              </a:rPr>
              <a:t>he </a:t>
            </a:r>
            <a:r>
              <a:rPr lang="en-US" sz="2400" dirty="0">
                <a:solidFill>
                  <a:srgbClr val="000000"/>
                </a:solidFill>
                <a:highlight>
                  <a:srgbClr val="FFFFFF"/>
                </a:highlight>
              </a:rPr>
              <a:t>b</a:t>
            </a:r>
            <a:r>
              <a:rPr lang="en-US" sz="2400" i="0" dirty="0">
                <a:solidFill>
                  <a:srgbClr val="000000"/>
                </a:solidFill>
                <a:effectLst/>
                <a:highlight>
                  <a:srgbClr val="FFFFFF"/>
                </a:highlight>
              </a:rPr>
              <a:t>uilding </a:t>
            </a:r>
            <a:r>
              <a:rPr lang="en-US" sz="2400" dirty="0">
                <a:solidFill>
                  <a:srgbClr val="000000"/>
                </a:solidFill>
                <a:highlight>
                  <a:srgbClr val="FFFFFF"/>
                </a:highlight>
              </a:rPr>
              <a:t>u</a:t>
            </a:r>
            <a:r>
              <a:rPr lang="en-US" sz="2400" i="0" dirty="0">
                <a:solidFill>
                  <a:srgbClr val="000000"/>
                </a:solidFill>
                <a:effectLst/>
                <a:highlight>
                  <a:srgbClr val="FFFFFF"/>
                </a:highlight>
              </a:rPr>
              <a:t>ntil </a:t>
            </a:r>
            <a:r>
              <a:rPr lang="en-US" sz="2400" dirty="0">
                <a:solidFill>
                  <a:srgbClr val="000000"/>
                </a:solidFill>
                <a:highlight>
                  <a:srgbClr val="FFFFFF"/>
                </a:highlight>
              </a:rPr>
              <a:t>t</a:t>
            </a:r>
            <a:r>
              <a:rPr lang="en-US" sz="2400" i="0" dirty="0">
                <a:solidFill>
                  <a:srgbClr val="000000"/>
                </a:solidFill>
                <a:effectLst/>
                <a:highlight>
                  <a:srgbClr val="FFFFFF"/>
                </a:highlight>
              </a:rPr>
              <a:t>he SRO or law </a:t>
            </a:r>
            <a:r>
              <a:rPr lang="en-US" sz="2400" dirty="0">
                <a:solidFill>
                  <a:srgbClr val="000000"/>
                </a:solidFill>
                <a:highlight>
                  <a:srgbClr val="FFFFFF"/>
                </a:highlight>
              </a:rPr>
              <a:t>e</a:t>
            </a:r>
            <a:r>
              <a:rPr lang="en-US" sz="2400" i="0" dirty="0">
                <a:solidFill>
                  <a:srgbClr val="000000"/>
                </a:solidFill>
                <a:effectLst/>
                <a:highlight>
                  <a:srgbClr val="FFFFFF"/>
                </a:highlight>
              </a:rPr>
              <a:t>nforcement </a:t>
            </a:r>
            <a:r>
              <a:rPr lang="en-US" sz="2400" dirty="0">
                <a:solidFill>
                  <a:srgbClr val="000000"/>
                </a:solidFill>
                <a:highlight>
                  <a:srgbClr val="FFFFFF"/>
                </a:highlight>
              </a:rPr>
              <a:t>g</a:t>
            </a:r>
            <a:r>
              <a:rPr lang="en-US" sz="2400" i="0" dirty="0">
                <a:solidFill>
                  <a:srgbClr val="000000"/>
                </a:solidFill>
                <a:effectLst/>
                <a:highlight>
                  <a:srgbClr val="FFFFFF"/>
                </a:highlight>
              </a:rPr>
              <a:t>ives </a:t>
            </a:r>
            <a:r>
              <a:rPr lang="en-US" sz="2400" dirty="0">
                <a:solidFill>
                  <a:srgbClr val="000000"/>
                </a:solidFill>
                <a:highlight>
                  <a:srgbClr val="FFFFFF"/>
                </a:highlight>
              </a:rPr>
              <a:t>t</a:t>
            </a:r>
            <a:r>
              <a:rPr lang="en-US" sz="2400" i="0" dirty="0">
                <a:solidFill>
                  <a:srgbClr val="000000"/>
                </a:solidFill>
                <a:effectLst/>
                <a:highlight>
                  <a:srgbClr val="FFFFFF"/>
                </a:highlight>
              </a:rPr>
              <a:t>he </a:t>
            </a:r>
            <a:r>
              <a:rPr lang="en-US" sz="2400" dirty="0">
                <a:solidFill>
                  <a:srgbClr val="000000"/>
                </a:solidFill>
                <a:highlight>
                  <a:srgbClr val="FFFFFF"/>
                </a:highlight>
              </a:rPr>
              <a:t>a</a:t>
            </a:r>
            <a:r>
              <a:rPr lang="en-US" sz="2400" i="0" dirty="0">
                <a:solidFill>
                  <a:srgbClr val="000000"/>
                </a:solidFill>
                <a:effectLst/>
                <a:highlight>
                  <a:srgbClr val="FFFFFF"/>
                </a:highlight>
              </a:rPr>
              <a:t>ll </a:t>
            </a:r>
            <a:r>
              <a:rPr lang="en-US" sz="2400" dirty="0">
                <a:solidFill>
                  <a:srgbClr val="000000"/>
                </a:solidFill>
                <a:highlight>
                  <a:srgbClr val="FFFFFF"/>
                </a:highlight>
              </a:rPr>
              <a:t>c</a:t>
            </a:r>
            <a:r>
              <a:rPr lang="en-US" sz="2400" i="0" dirty="0">
                <a:solidFill>
                  <a:srgbClr val="000000"/>
                </a:solidFill>
                <a:effectLst/>
                <a:highlight>
                  <a:srgbClr val="FFFFFF"/>
                </a:highlight>
              </a:rPr>
              <a:t>lear.   </a:t>
            </a:r>
            <a:endParaRPr lang="en-US" sz="2400" dirty="0"/>
          </a:p>
        </p:txBody>
      </p:sp>
    </p:spTree>
    <p:extLst>
      <p:ext uri="{BB962C8B-B14F-4D97-AF65-F5344CB8AC3E}">
        <p14:creationId xmlns:p14="http://schemas.microsoft.com/office/powerpoint/2010/main" val="33752111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32DD7-7236-25F6-CFFD-1A91D2F35948}"/>
              </a:ext>
            </a:extLst>
          </p:cNvPr>
          <p:cNvSpPr>
            <a:spLocks noGrp="1"/>
          </p:cNvSpPr>
          <p:nvPr>
            <p:ph type="title"/>
          </p:nvPr>
        </p:nvSpPr>
        <p:spPr/>
        <p:txBody>
          <a:bodyPr/>
          <a:lstStyle/>
          <a:p>
            <a:r>
              <a:rPr lang="en-US" dirty="0"/>
              <a:t>Division of School Safety</a:t>
            </a:r>
          </a:p>
        </p:txBody>
      </p:sp>
      <p:sp>
        <p:nvSpPr>
          <p:cNvPr id="3" name="Content Placeholder 2">
            <a:extLst>
              <a:ext uri="{FF2B5EF4-FFF2-40B4-BE49-F238E27FC236}">
                <a16:creationId xmlns:a16="http://schemas.microsoft.com/office/drawing/2014/main" id="{55FABF19-A24B-3DDA-DB7A-FD84EA1A8A4F}"/>
              </a:ext>
            </a:extLst>
          </p:cNvPr>
          <p:cNvSpPr>
            <a:spLocks noGrp="1"/>
          </p:cNvSpPr>
          <p:nvPr>
            <p:ph idx="1"/>
          </p:nvPr>
        </p:nvSpPr>
        <p:spPr>
          <a:xfrm>
            <a:off x="838200" y="839336"/>
            <a:ext cx="10515600" cy="5008729"/>
          </a:xfrm>
        </p:spPr>
        <p:txBody>
          <a:bodyPr/>
          <a:lstStyle/>
          <a:p>
            <a:pPr marL="0" indent="0" algn="ctr">
              <a:buNone/>
            </a:pPr>
            <a:r>
              <a:rPr lang="en-US" b="1" dirty="0"/>
              <a:t>Post Lock Down</a:t>
            </a:r>
          </a:p>
          <a:p>
            <a:pPr marL="0" indent="0">
              <a:buNone/>
            </a:pPr>
            <a:r>
              <a:rPr lang="en-US" sz="2400" dirty="0"/>
              <a:t>1. </a:t>
            </a:r>
            <a:r>
              <a:rPr lang="en-US" sz="2400" b="1" dirty="0">
                <a:solidFill>
                  <a:schemeClr val="tx1"/>
                </a:solidFill>
              </a:rPr>
              <a:t>When directed, 2 Team Leaders will:</a:t>
            </a:r>
          </a:p>
          <a:p>
            <a:r>
              <a:rPr lang="en-US" sz="2400" b="0" i="0" dirty="0">
                <a:solidFill>
                  <a:srgbClr val="000000"/>
                </a:solidFill>
                <a:effectLst/>
                <a:highlight>
                  <a:srgbClr val="FFFFFF"/>
                </a:highlight>
              </a:rPr>
              <a:t>Begin evacuation of building following the same plan as for a </a:t>
            </a:r>
            <a:r>
              <a:rPr lang="en-US" sz="2400" i="0" dirty="0">
                <a:solidFill>
                  <a:srgbClr val="000000"/>
                </a:solidFill>
                <a:effectLst/>
                <a:highlight>
                  <a:srgbClr val="FFFFFF"/>
                </a:highlight>
              </a:rPr>
              <a:t>Bomb Threat, Fire or any other emergency requiring an evacuation with the Only Exception being “ALL” subjects leaving the building will exit with their HANDS on their HEADS or OVER THEIR EYES ONE HAND EXTENDED IN FRONT. </a:t>
            </a:r>
          </a:p>
          <a:p>
            <a:r>
              <a:rPr lang="en-US" sz="2400" b="0" i="0" dirty="0">
                <a:solidFill>
                  <a:srgbClr val="000000"/>
                </a:solidFill>
                <a:effectLst/>
                <a:highlight>
                  <a:srgbClr val="FFFFFF"/>
                </a:highlight>
              </a:rPr>
              <a:t>These CRT Member’s shall retrieve EMERGENCY EVACUATION KIT and proceed to designated reunification area. Teachers shall remain with their students in the designated area until notified by administrator/SRO/local law enforcement. </a:t>
            </a:r>
            <a:endParaRPr lang="en-US" sz="2400" dirty="0"/>
          </a:p>
        </p:txBody>
      </p:sp>
    </p:spTree>
    <p:extLst>
      <p:ext uri="{BB962C8B-B14F-4D97-AF65-F5344CB8AC3E}">
        <p14:creationId xmlns:p14="http://schemas.microsoft.com/office/powerpoint/2010/main" val="4512806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A227A-856C-FDCB-731D-684EC7F68C92}"/>
              </a:ext>
            </a:extLst>
          </p:cNvPr>
          <p:cNvSpPr>
            <a:spLocks noGrp="1"/>
          </p:cNvSpPr>
          <p:nvPr>
            <p:ph type="title"/>
          </p:nvPr>
        </p:nvSpPr>
        <p:spPr/>
        <p:txBody>
          <a:bodyPr/>
          <a:lstStyle/>
          <a:p>
            <a:r>
              <a:rPr lang="en-US" dirty="0"/>
              <a:t>Division of School Safety</a:t>
            </a:r>
          </a:p>
        </p:txBody>
      </p:sp>
      <p:sp>
        <p:nvSpPr>
          <p:cNvPr id="3" name="Content Placeholder 2">
            <a:extLst>
              <a:ext uri="{FF2B5EF4-FFF2-40B4-BE49-F238E27FC236}">
                <a16:creationId xmlns:a16="http://schemas.microsoft.com/office/drawing/2014/main" id="{93278FDC-3789-AF5A-996A-EEB53E5CD7FE}"/>
              </a:ext>
            </a:extLst>
          </p:cNvPr>
          <p:cNvSpPr>
            <a:spLocks noGrp="1"/>
          </p:cNvSpPr>
          <p:nvPr>
            <p:ph idx="1"/>
          </p:nvPr>
        </p:nvSpPr>
        <p:spPr>
          <a:xfrm>
            <a:off x="838200" y="805218"/>
            <a:ext cx="10515600" cy="5131557"/>
          </a:xfrm>
        </p:spPr>
        <p:txBody>
          <a:bodyPr>
            <a:normAutofit/>
          </a:bodyPr>
          <a:lstStyle/>
          <a:p>
            <a:pPr marL="0" indent="0">
              <a:buNone/>
            </a:pPr>
            <a:r>
              <a:rPr lang="en-US" sz="2400" dirty="0">
                <a:solidFill>
                  <a:schemeClr val="tx1"/>
                </a:solidFill>
              </a:rPr>
              <a:t>2. </a:t>
            </a:r>
            <a:r>
              <a:rPr lang="en-US" sz="2400" b="1" dirty="0">
                <a:solidFill>
                  <a:schemeClr val="tx1"/>
                </a:solidFill>
              </a:rPr>
              <a:t>Phone and Attendance Supervisors will:</a:t>
            </a:r>
          </a:p>
          <a:p>
            <a:pPr algn="l" rtl="0" fontAlgn="base">
              <a:buFont typeface="Arial" panose="020B0604020202020204" pitchFamily="34" charset="0"/>
              <a:buChar char="•"/>
            </a:pPr>
            <a:r>
              <a:rPr lang="en-US" sz="2400" b="0" i="0" dirty="0">
                <a:solidFill>
                  <a:srgbClr val="000000"/>
                </a:solidFill>
                <a:effectLst/>
                <a:highlight>
                  <a:srgbClr val="FFFFFF"/>
                </a:highlight>
              </a:rPr>
              <a:t>These CRTM’S shall retrieve ALL attendance that has been recorded by teachers on the </a:t>
            </a:r>
            <a:r>
              <a:rPr lang="en-US" sz="2400" b="1" i="0" dirty="0">
                <a:solidFill>
                  <a:srgbClr val="000000"/>
                </a:solidFill>
                <a:effectLst/>
                <a:highlight>
                  <a:srgbClr val="FFFFFF"/>
                </a:highlight>
              </a:rPr>
              <a:t>PERIOD ABSENTEE FORMS</a:t>
            </a:r>
            <a:r>
              <a:rPr lang="en-US" sz="2400" b="0" i="0" dirty="0">
                <a:solidFill>
                  <a:srgbClr val="000000"/>
                </a:solidFill>
                <a:effectLst/>
                <a:highlight>
                  <a:srgbClr val="FFFFFF"/>
                </a:highlight>
              </a:rPr>
              <a:t> for collection.  </a:t>
            </a:r>
          </a:p>
          <a:p>
            <a:pPr algn="l" rtl="0" fontAlgn="base">
              <a:buFont typeface="Arial" panose="020B0604020202020204" pitchFamily="34" charset="0"/>
              <a:buChar char="•"/>
            </a:pPr>
            <a:r>
              <a:rPr lang="en-US" sz="2400" b="0" i="0" dirty="0">
                <a:solidFill>
                  <a:srgbClr val="000000"/>
                </a:solidFill>
                <a:effectLst/>
                <a:highlight>
                  <a:srgbClr val="FFFFFF"/>
                </a:highlight>
              </a:rPr>
              <a:t>Teachers shall remain with their students in the designated area until notified by </a:t>
            </a:r>
            <a:r>
              <a:rPr lang="en-US" sz="2400" b="1" i="0" dirty="0">
                <a:solidFill>
                  <a:srgbClr val="000000"/>
                </a:solidFill>
                <a:effectLst/>
                <a:highlight>
                  <a:srgbClr val="FFFFFF"/>
                </a:highlight>
              </a:rPr>
              <a:t>Administrator/SRO/Local Law Enforcement</a:t>
            </a:r>
            <a:r>
              <a:rPr lang="en-US" sz="2400" b="0" i="0" dirty="0">
                <a:solidFill>
                  <a:srgbClr val="000000"/>
                </a:solidFill>
                <a:effectLst/>
                <a:highlight>
                  <a:srgbClr val="FFFFFF"/>
                </a:highlight>
              </a:rPr>
              <a:t>. </a:t>
            </a:r>
          </a:p>
          <a:p>
            <a:pPr marL="0" indent="0" algn="l" rtl="0" fontAlgn="base">
              <a:buNone/>
            </a:pPr>
            <a:r>
              <a:rPr lang="en-US" sz="2400" dirty="0">
                <a:solidFill>
                  <a:srgbClr val="000000"/>
                </a:solidFill>
                <a:highlight>
                  <a:srgbClr val="FFFFFF"/>
                </a:highlight>
              </a:rPr>
              <a:t>3.</a:t>
            </a:r>
            <a:r>
              <a:rPr lang="en-US" sz="2400" i="0" dirty="0">
                <a:solidFill>
                  <a:srgbClr val="000000"/>
                </a:solidFill>
                <a:effectLst/>
                <a:highlight>
                  <a:srgbClr val="FFFFFF"/>
                </a:highlight>
              </a:rPr>
              <a:t> </a:t>
            </a:r>
            <a:r>
              <a:rPr lang="en-US" sz="2400" b="1" i="0" dirty="0">
                <a:solidFill>
                  <a:srgbClr val="000000"/>
                </a:solidFill>
                <a:effectLst/>
                <a:highlight>
                  <a:srgbClr val="FFFFFF"/>
                </a:highlight>
              </a:rPr>
              <a:t>First Aid Supervisor will:</a:t>
            </a:r>
          </a:p>
          <a:p>
            <a:pPr algn="l" rtl="0" fontAlgn="base">
              <a:buFont typeface="Arial" panose="020B0604020202020204" pitchFamily="34" charset="0"/>
              <a:buChar char="•"/>
            </a:pPr>
            <a:r>
              <a:rPr lang="en-US" sz="2400" b="0" i="0" dirty="0">
                <a:solidFill>
                  <a:srgbClr val="000000"/>
                </a:solidFill>
                <a:effectLst/>
                <a:highlight>
                  <a:srgbClr val="FFFFFF"/>
                </a:highlight>
              </a:rPr>
              <a:t>Will set up </a:t>
            </a:r>
            <a:r>
              <a:rPr lang="en-US" sz="2400" b="1" i="0" dirty="0">
                <a:solidFill>
                  <a:srgbClr val="000000"/>
                </a:solidFill>
                <a:effectLst/>
                <a:highlight>
                  <a:srgbClr val="FFFFFF"/>
                </a:highlight>
              </a:rPr>
              <a:t>TRIAGE</a:t>
            </a:r>
            <a:r>
              <a:rPr lang="en-US" sz="2400" b="0" i="0" dirty="0">
                <a:solidFill>
                  <a:srgbClr val="000000"/>
                </a:solidFill>
                <a:effectLst/>
                <a:highlight>
                  <a:srgbClr val="FFFFFF"/>
                </a:highlight>
              </a:rPr>
              <a:t> in designated area.  All injured will be escorted to that area by Faculty Designees if moveable.  </a:t>
            </a:r>
          </a:p>
          <a:p>
            <a:pPr algn="l" rtl="0" fontAlgn="base">
              <a:buFont typeface="Arial" panose="020B0604020202020204" pitchFamily="34" charset="0"/>
              <a:buChar char="•"/>
            </a:pPr>
            <a:r>
              <a:rPr lang="en-US" sz="2400" b="0" i="0" dirty="0">
                <a:solidFill>
                  <a:srgbClr val="000000"/>
                </a:solidFill>
                <a:effectLst/>
                <a:highlight>
                  <a:srgbClr val="FFFFFF"/>
                </a:highlight>
              </a:rPr>
              <a:t>Distribute trauma kits as needed</a:t>
            </a:r>
            <a:r>
              <a:rPr lang="en-US" sz="2400" b="1" i="0" dirty="0">
                <a:solidFill>
                  <a:srgbClr val="000000"/>
                </a:solidFill>
                <a:effectLst/>
                <a:highlight>
                  <a:srgbClr val="FFFFFF"/>
                </a:highlight>
              </a:rPr>
              <a:t>.</a:t>
            </a:r>
            <a:r>
              <a:rPr lang="en-US" sz="2400" b="0" i="0" dirty="0">
                <a:solidFill>
                  <a:srgbClr val="000000"/>
                </a:solidFill>
                <a:effectLst/>
                <a:highlight>
                  <a:srgbClr val="FFFFFF"/>
                </a:highlight>
              </a:rPr>
              <a:t> </a:t>
            </a:r>
          </a:p>
          <a:p>
            <a:pPr algn="l" rtl="0" fontAlgn="base">
              <a:buFont typeface="Arial" panose="020B0604020202020204" pitchFamily="34" charset="0"/>
              <a:buChar char="•"/>
            </a:pPr>
            <a:r>
              <a:rPr lang="en-US" sz="2400" b="0" i="0" dirty="0">
                <a:solidFill>
                  <a:srgbClr val="000000"/>
                </a:solidFill>
                <a:effectLst/>
                <a:highlight>
                  <a:srgbClr val="FFFFFF"/>
                </a:highlight>
              </a:rPr>
              <a:t>Will provide water and any needed nutrition for needed.  Additional staff will assist.    </a:t>
            </a:r>
          </a:p>
          <a:p>
            <a:pPr marL="0" indent="0" algn="l" rtl="0" fontAlgn="base">
              <a:buNone/>
            </a:pPr>
            <a:endParaRPr lang="en-US" sz="2400" i="0" dirty="0">
              <a:solidFill>
                <a:srgbClr val="000000"/>
              </a:solidFill>
              <a:effectLst/>
              <a:highlight>
                <a:srgbClr val="FFFFFF"/>
              </a:highlight>
            </a:endParaRPr>
          </a:p>
          <a:p>
            <a:endParaRPr lang="en-US" sz="2400" dirty="0"/>
          </a:p>
        </p:txBody>
      </p:sp>
    </p:spTree>
    <p:extLst>
      <p:ext uri="{BB962C8B-B14F-4D97-AF65-F5344CB8AC3E}">
        <p14:creationId xmlns:p14="http://schemas.microsoft.com/office/powerpoint/2010/main" val="15733429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F7508-645C-958A-153B-F5C891B05904}"/>
              </a:ext>
            </a:extLst>
          </p:cNvPr>
          <p:cNvSpPr>
            <a:spLocks noGrp="1"/>
          </p:cNvSpPr>
          <p:nvPr>
            <p:ph type="title"/>
          </p:nvPr>
        </p:nvSpPr>
        <p:spPr/>
        <p:txBody>
          <a:bodyPr/>
          <a:lstStyle/>
          <a:p>
            <a:r>
              <a:rPr lang="en-US" dirty="0"/>
              <a:t>Division of School Safety</a:t>
            </a:r>
          </a:p>
        </p:txBody>
      </p:sp>
      <p:sp>
        <p:nvSpPr>
          <p:cNvPr id="3" name="Content Placeholder 2">
            <a:extLst>
              <a:ext uri="{FF2B5EF4-FFF2-40B4-BE49-F238E27FC236}">
                <a16:creationId xmlns:a16="http://schemas.microsoft.com/office/drawing/2014/main" id="{2DB3BC4C-AC66-0768-5723-13939FB83885}"/>
              </a:ext>
            </a:extLst>
          </p:cNvPr>
          <p:cNvSpPr>
            <a:spLocks noGrp="1"/>
          </p:cNvSpPr>
          <p:nvPr>
            <p:ph idx="1"/>
          </p:nvPr>
        </p:nvSpPr>
        <p:spPr>
          <a:xfrm>
            <a:off x="838200" y="812042"/>
            <a:ext cx="10515600" cy="5111086"/>
          </a:xfrm>
        </p:spPr>
        <p:txBody>
          <a:bodyPr>
            <a:normAutofit/>
          </a:bodyPr>
          <a:lstStyle/>
          <a:p>
            <a:pPr marL="0" indent="0">
              <a:buNone/>
            </a:pPr>
            <a:r>
              <a:rPr lang="en-US" dirty="0"/>
              <a:t>4. </a:t>
            </a:r>
            <a:r>
              <a:rPr lang="en-US" sz="2600" b="1" i="0" dirty="0">
                <a:solidFill>
                  <a:srgbClr val="000000"/>
                </a:solidFill>
                <a:effectLst/>
                <a:latin typeface="WordVisi_MSFontService"/>
              </a:rPr>
              <a:t>Traffic Control Supervisor will:</a:t>
            </a:r>
          </a:p>
          <a:p>
            <a:pPr algn="l" rtl="0" fontAlgn="base">
              <a:buFont typeface="Arial" panose="020B0604020202020204" pitchFamily="34" charset="0"/>
              <a:buChar char="•"/>
            </a:pPr>
            <a:r>
              <a:rPr lang="en-US" sz="2600" b="0" i="0" dirty="0">
                <a:solidFill>
                  <a:srgbClr val="000000"/>
                </a:solidFill>
                <a:effectLst/>
                <a:highlight>
                  <a:srgbClr val="FFFFFF"/>
                </a:highlight>
              </a:rPr>
              <a:t>Oversee bus evacuation if necessary.  </a:t>
            </a:r>
          </a:p>
          <a:p>
            <a:pPr algn="l" rtl="0" fontAlgn="base">
              <a:buFont typeface="Arial" panose="020B0604020202020204" pitchFamily="34" charset="0"/>
              <a:buChar char="•"/>
            </a:pPr>
            <a:r>
              <a:rPr lang="en-US" sz="2600" b="0" i="0" dirty="0">
                <a:solidFill>
                  <a:srgbClr val="000000"/>
                </a:solidFill>
                <a:effectLst/>
                <a:highlight>
                  <a:srgbClr val="FFFFFF"/>
                </a:highlight>
              </a:rPr>
              <a:t>Get drivers to parking lot and communicate with transportation department to determine availability of buses. </a:t>
            </a:r>
          </a:p>
          <a:p>
            <a:pPr marL="0" indent="0" algn="l" rtl="0" fontAlgn="base">
              <a:buNone/>
            </a:pPr>
            <a:r>
              <a:rPr lang="en-US" sz="2600" dirty="0">
                <a:solidFill>
                  <a:srgbClr val="000000"/>
                </a:solidFill>
                <a:highlight>
                  <a:srgbClr val="FFFFFF"/>
                </a:highlight>
              </a:rPr>
              <a:t>5. </a:t>
            </a:r>
            <a:r>
              <a:rPr lang="en-US" sz="2600" b="1" i="0" dirty="0">
                <a:solidFill>
                  <a:srgbClr val="000000"/>
                </a:solidFill>
                <a:effectLst/>
                <a:highlight>
                  <a:srgbClr val="FFFFFF"/>
                </a:highlight>
              </a:rPr>
              <a:t>Parent Contact Supervisor will:</a:t>
            </a:r>
          </a:p>
          <a:p>
            <a:pPr fontAlgn="base"/>
            <a:r>
              <a:rPr lang="en-US" sz="2600" b="0" i="0" dirty="0">
                <a:solidFill>
                  <a:srgbClr val="000000"/>
                </a:solidFill>
                <a:effectLst/>
              </a:rPr>
              <a:t>Ensure that parents have necessary information to retrieve their child and any information that may be useful for follow up</a:t>
            </a:r>
          </a:p>
          <a:p>
            <a:pPr marL="0" indent="0" fontAlgn="base">
              <a:buNone/>
            </a:pPr>
            <a:r>
              <a:rPr lang="en-US" sz="2600" dirty="0">
                <a:solidFill>
                  <a:srgbClr val="000000"/>
                </a:solidFill>
                <a:highlight>
                  <a:srgbClr val="FFFFFF"/>
                </a:highlight>
              </a:rPr>
              <a:t>6. </a:t>
            </a:r>
            <a:r>
              <a:rPr lang="en-US" sz="2600" b="1" i="0" dirty="0">
                <a:solidFill>
                  <a:srgbClr val="000000"/>
                </a:solidFill>
                <a:effectLst/>
              </a:rPr>
              <a:t>School Resource Officer will:</a:t>
            </a:r>
          </a:p>
          <a:p>
            <a:pPr algn="l" rtl="0" fontAlgn="base">
              <a:buFont typeface="Arial" panose="020B0604020202020204" pitchFamily="34" charset="0"/>
              <a:buChar char="•"/>
            </a:pPr>
            <a:r>
              <a:rPr lang="en-US" sz="2600" b="0" i="0" dirty="0">
                <a:solidFill>
                  <a:srgbClr val="000000"/>
                </a:solidFill>
                <a:effectLst/>
                <a:highlight>
                  <a:srgbClr val="FFFFFF"/>
                </a:highlight>
              </a:rPr>
              <a:t>Preserve crime scene and provide additional information to CRT Leader. </a:t>
            </a:r>
          </a:p>
          <a:p>
            <a:pPr marL="0" indent="0" fontAlgn="base">
              <a:buNone/>
            </a:pPr>
            <a:endParaRPr lang="en-US" sz="2400" i="0" dirty="0">
              <a:solidFill>
                <a:srgbClr val="000000"/>
              </a:solidFill>
              <a:effectLst/>
              <a:highlight>
                <a:srgbClr val="FFFFFF"/>
              </a:highlight>
            </a:endParaRPr>
          </a:p>
          <a:p>
            <a:pPr marL="0" indent="0" algn="l" rtl="0" fontAlgn="base">
              <a:buNone/>
            </a:pPr>
            <a:endParaRPr lang="en-US" sz="2400" i="0" dirty="0">
              <a:solidFill>
                <a:srgbClr val="000000"/>
              </a:solidFill>
              <a:effectLst/>
              <a:highlight>
                <a:srgbClr val="FFFFFF"/>
              </a:highlight>
            </a:endParaRPr>
          </a:p>
          <a:p>
            <a:endParaRPr lang="en-US" dirty="0"/>
          </a:p>
        </p:txBody>
      </p:sp>
    </p:spTree>
    <p:extLst>
      <p:ext uri="{BB962C8B-B14F-4D97-AF65-F5344CB8AC3E}">
        <p14:creationId xmlns:p14="http://schemas.microsoft.com/office/powerpoint/2010/main" val="31041625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6BFDF-5826-8A03-8F2F-1BFCF4782A79}"/>
              </a:ext>
            </a:extLst>
          </p:cNvPr>
          <p:cNvSpPr>
            <a:spLocks noGrp="1"/>
          </p:cNvSpPr>
          <p:nvPr>
            <p:ph type="title"/>
          </p:nvPr>
        </p:nvSpPr>
        <p:spPr/>
        <p:txBody>
          <a:bodyPr/>
          <a:lstStyle/>
          <a:p>
            <a:r>
              <a:rPr lang="en-US" dirty="0"/>
              <a:t>Division of School Safety</a:t>
            </a:r>
          </a:p>
        </p:txBody>
      </p:sp>
      <p:sp>
        <p:nvSpPr>
          <p:cNvPr id="3" name="Content Placeholder 2">
            <a:extLst>
              <a:ext uri="{FF2B5EF4-FFF2-40B4-BE49-F238E27FC236}">
                <a16:creationId xmlns:a16="http://schemas.microsoft.com/office/drawing/2014/main" id="{24DB7068-456E-95A3-19B1-37018FBF3F4F}"/>
              </a:ext>
            </a:extLst>
          </p:cNvPr>
          <p:cNvSpPr>
            <a:spLocks noGrp="1"/>
          </p:cNvSpPr>
          <p:nvPr>
            <p:ph idx="1"/>
          </p:nvPr>
        </p:nvSpPr>
        <p:spPr>
          <a:xfrm>
            <a:off x="412618" y="798394"/>
            <a:ext cx="11256218" cy="5097439"/>
          </a:xfrm>
        </p:spPr>
        <p:txBody>
          <a:bodyPr/>
          <a:lstStyle/>
          <a:p>
            <a:pPr algn="l" rtl="0" fontAlgn="base">
              <a:buFont typeface="Arial" panose="020B0604020202020204" pitchFamily="34" charset="0"/>
              <a:buChar char="•"/>
            </a:pPr>
            <a:r>
              <a:rPr lang="en-US" sz="2400" b="0" i="0" dirty="0">
                <a:solidFill>
                  <a:srgbClr val="000000"/>
                </a:solidFill>
                <a:effectLst/>
                <a:highlight>
                  <a:srgbClr val="FFFFFF"/>
                </a:highlight>
              </a:rPr>
              <a:t>Assist in First Aid as necessary. </a:t>
            </a:r>
          </a:p>
          <a:p>
            <a:pPr algn="l" rtl="0" fontAlgn="base">
              <a:buFont typeface="Arial" panose="020B0604020202020204" pitchFamily="34" charset="0"/>
              <a:buChar char="•"/>
            </a:pPr>
            <a:r>
              <a:rPr lang="en-US" sz="2400" b="0" i="0" dirty="0">
                <a:solidFill>
                  <a:srgbClr val="000000"/>
                </a:solidFill>
                <a:effectLst/>
                <a:highlight>
                  <a:srgbClr val="FFFFFF"/>
                </a:highlight>
              </a:rPr>
              <a:t>Communicate with Command Post if possible and as necessary. </a:t>
            </a:r>
          </a:p>
          <a:p>
            <a:pPr marL="0" indent="0">
              <a:buNone/>
            </a:pPr>
            <a:r>
              <a:rPr lang="en-US" sz="2400" i="0" dirty="0">
                <a:solidFill>
                  <a:srgbClr val="000000"/>
                </a:solidFill>
                <a:effectLst/>
                <a:highlight>
                  <a:srgbClr val="FFFFFF"/>
                </a:highlight>
              </a:rPr>
              <a:t>7. </a:t>
            </a:r>
            <a:r>
              <a:rPr lang="en-US" sz="2400" b="1" i="0" dirty="0">
                <a:solidFill>
                  <a:srgbClr val="000000"/>
                </a:solidFill>
                <a:effectLst/>
                <a:highlight>
                  <a:srgbClr val="FFFFFF"/>
                </a:highlight>
              </a:rPr>
              <a:t>Faculty Designees will:</a:t>
            </a:r>
          </a:p>
          <a:p>
            <a:r>
              <a:rPr lang="en-US" sz="2400" b="0" i="0" dirty="0">
                <a:solidFill>
                  <a:srgbClr val="000000"/>
                </a:solidFill>
                <a:effectLst/>
                <a:highlight>
                  <a:srgbClr val="FFFFFF"/>
                </a:highlight>
              </a:rPr>
              <a:t>Collect attendance information from teachers on their wing and submit them to attendance supervisor. </a:t>
            </a:r>
            <a:r>
              <a:rPr lang="en-US" sz="2400" b="1" i="0" dirty="0">
                <a:solidFill>
                  <a:srgbClr val="000000"/>
                </a:solidFill>
                <a:effectLst/>
                <a:highlight>
                  <a:srgbClr val="FFFFFF"/>
                </a:highlight>
              </a:rPr>
              <a:t>All students</a:t>
            </a:r>
            <a:r>
              <a:rPr lang="en-US" sz="2400" b="0" i="0" dirty="0">
                <a:solidFill>
                  <a:srgbClr val="000000"/>
                </a:solidFill>
                <a:effectLst/>
                <a:highlight>
                  <a:srgbClr val="FFFFFF"/>
                </a:highlight>
              </a:rPr>
              <a:t> must be accounted for whether they are absent or present. </a:t>
            </a:r>
            <a:endParaRPr lang="en-US" sz="2400" b="0" dirty="0">
              <a:solidFill>
                <a:srgbClr val="000000"/>
              </a:solidFill>
              <a:highlight>
                <a:srgbClr val="FFFFFF"/>
              </a:highlight>
            </a:endParaRPr>
          </a:p>
          <a:p>
            <a:r>
              <a:rPr lang="en-US" sz="2400" b="0" i="0" dirty="0">
                <a:solidFill>
                  <a:srgbClr val="000000"/>
                </a:solidFill>
                <a:effectLst/>
                <a:highlight>
                  <a:srgbClr val="FFFFFF"/>
                </a:highlight>
              </a:rPr>
              <a:t>Ensure ALL injured are taken to the triage area for medical attention.  These members will also disseminate the Site Status Report/Missing/Injury Report to ALL teachers displaying a </a:t>
            </a:r>
            <a:r>
              <a:rPr lang="en-US" sz="2400" b="1" i="0" dirty="0">
                <a:solidFill>
                  <a:srgbClr val="000000"/>
                </a:solidFill>
                <a:effectLst/>
                <a:highlight>
                  <a:srgbClr val="FFFFFF"/>
                </a:highlight>
              </a:rPr>
              <a:t>“RED”</a:t>
            </a:r>
            <a:r>
              <a:rPr lang="en-US" sz="2400" b="0" i="0" dirty="0">
                <a:solidFill>
                  <a:srgbClr val="000000"/>
                </a:solidFill>
                <a:effectLst/>
                <a:highlight>
                  <a:srgbClr val="FFFFFF"/>
                </a:highlight>
              </a:rPr>
              <a:t> card. These members will double check student and staff counts.</a:t>
            </a:r>
            <a:endParaRPr lang="en-US" sz="2400" dirty="0"/>
          </a:p>
        </p:txBody>
      </p:sp>
    </p:spTree>
    <p:extLst>
      <p:ext uri="{BB962C8B-B14F-4D97-AF65-F5344CB8AC3E}">
        <p14:creationId xmlns:p14="http://schemas.microsoft.com/office/powerpoint/2010/main" val="34138184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09D5E3-BFF8-1D76-091E-628CBD40E2E9}"/>
              </a:ext>
            </a:extLst>
          </p:cNvPr>
          <p:cNvSpPr>
            <a:spLocks noGrp="1"/>
          </p:cNvSpPr>
          <p:nvPr>
            <p:ph type="title"/>
          </p:nvPr>
        </p:nvSpPr>
        <p:spPr>
          <a:xfrm>
            <a:off x="354563" y="172949"/>
            <a:ext cx="10263674" cy="380298"/>
          </a:xfrm>
        </p:spPr>
        <p:txBody>
          <a:bodyPr/>
          <a:lstStyle/>
          <a:p>
            <a:r>
              <a:rPr lang="en-US" dirty="0"/>
              <a:t>Division of School Safety</a:t>
            </a:r>
          </a:p>
        </p:txBody>
      </p:sp>
      <p:sp>
        <p:nvSpPr>
          <p:cNvPr id="5" name="Content Placeholder 4">
            <a:extLst>
              <a:ext uri="{FF2B5EF4-FFF2-40B4-BE49-F238E27FC236}">
                <a16:creationId xmlns:a16="http://schemas.microsoft.com/office/drawing/2014/main" id="{A2CFB413-F1FE-6404-70CF-367284B6003B}"/>
              </a:ext>
            </a:extLst>
          </p:cNvPr>
          <p:cNvSpPr>
            <a:spLocks noGrp="1"/>
          </p:cNvSpPr>
          <p:nvPr>
            <p:ph idx="1"/>
          </p:nvPr>
        </p:nvSpPr>
        <p:spPr>
          <a:xfrm>
            <a:off x="354563" y="830424"/>
            <a:ext cx="4282751" cy="5094514"/>
          </a:xfrm>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sz="3600" b="1" dirty="0"/>
              <a:t>SRO’s and School</a:t>
            </a:r>
          </a:p>
          <a:p>
            <a:pPr marL="0" indent="0" algn="ctr">
              <a:buNone/>
            </a:pPr>
            <a:r>
              <a:rPr lang="en-US" sz="3600" b="1" dirty="0"/>
              <a:t>Administrators </a:t>
            </a:r>
          </a:p>
        </p:txBody>
      </p:sp>
      <p:pic>
        <p:nvPicPr>
          <p:cNvPr id="6" name="Picture 2" descr="A picture containing person, airport, people, group&#10;&#10;Description automatically generated">
            <a:extLst>
              <a:ext uri="{FF2B5EF4-FFF2-40B4-BE49-F238E27FC236}">
                <a16:creationId xmlns:a16="http://schemas.microsoft.com/office/drawing/2014/main" id="{795323F4-C3FA-10DB-4B1C-AC6336E1A6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4984" y="830423"/>
            <a:ext cx="6406231" cy="5094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92378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C49D5-6018-AD36-ACB8-7D75C688F1E0}"/>
              </a:ext>
            </a:extLst>
          </p:cNvPr>
          <p:cNvSpPr>
            <a:spLocks noGrp="1"/>
          </p:cNvSpPr>
          <p:nvPr>
            <p:ph type="title"/>
          </p:nvPr>
        </p:nvSpPr>
        <p:spPr/>
        <p:txBody>
          <a:bodyPr/>
          <a:lstStyle/>
          <a:p>
            <a:r>
              <a:rPr lang="en-US" dirty="0"/>
              <a:t>Division of School Safety</a:t>
            </a:r>
          </a:p>
        </p:txBody>
      </p:sp>
      <p:sp>
        <p:nvSpPr>
          <p:cNvPr id="3" name="Content Placeholder 2">
            <a:extLst>
              <a:ext uri="{FF2B5EF4-FFF2-40B4-BE49-F238E27FC236}">
                <a16:creationId xmlns:a16="http://schemas.microsoft.com/office/drawing/2014/main" id="{6333F3E7-8F1E-A288-BAA0-CC7C3F9F8915}"/>
              </a:ext>
            </a:extLst>
          </p:cNvPr>
          <p:cNvSpPr>
            <a:spLocks noGrp="1"/>
          </p:cNvSpPr>
          <p:nvPr>
            <p:ph idx="1"/>
          </p:nvPr>
        </p:nvSpPr>
        <p:spPr/>
        <p:txBody>
          <a:bodyPr/>
          <a:lstStyle/>
          <a:p>
            <a:pPr marL="0" indent="0" algn="ctr">
              <a:buNone/>
            </a:pPr>
            <a:r>
              <a:rPr lang="en-US" u="sng" dirty="0"/>
              <a:t>What is a School Resource Officer</a:t>
            </a:r>
          </a:p>
          <a:p>
            <a:pPr marL="0" indent="0" algn="ctr">
              <a:buNone/>
            </a:pPr>
            <a:endParaRPr lang="en-US" b="1" u="sng" dirty="0"/>
          </a:p>
          <a:p>
            <a:r>
              <a:rPr lang="en-US" dirty="0"/>
              <a:t>Specially Trained Law Enforcement Officer</a:t>
            </a:r>
          </a:p>
          <a:p>
            <a:r>
              <a:rPr lang="en-US" dirty="0"/>
              <a:t>Educator</a:t>
            </a:r>
          </a:p>
          <a:p>
            <a:r>
              <a:rPr lang="en-US" dirty="0"/>
              <a:t>Informal Counselor</a:t>
            </a:r>
          </a:p>
          <a:p>
            <a:r>
              <a:rPr lang="en-US" dirty="0"/>
              <a:t>Emergency Manager</a:t>
            </a:r>
          </a:p>
        </p:txBody>
      </p:sp>
    </p:spTree>
    <p:extLst>
      <p:ext uri="{BB962C8B-B14F-4D97-AF65-F5344CB8AC3E}">
        <p14:creationId xmlns:p14="http://schemas.microsoft.com/office/powerpoint/2010/main" val="8755613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01CBB-860E-1EED-F6BE-6CACE46426C1}"/>
              </a:ext>
            </a:extLst>
          </p:cNvPr>
          <p:cNvSpPr>
            <a:spLocks noGrp="1"/>
          </p:cNvSpPr>
          <p:nvPr>
            <p:ph type="title"/>
          </p:nvPr>
        </p:nvSpPr>
        <p:spPr/>
        <p:txBody>
          <a:bodyPr/>
          <a:lstStyle/>
          <a:p>
            <a:r>
              <a:rPr lang="en-US" dirty="0"/>
              <a:t>Division of School Safety</a:t>
            </a:r>
          </a:p>
        </p:txBody>
      </p:sp>
      <p:sp>
        <p:nvSpPr>
          <p:cNvPr id="6" name="Content Placeholder 2">
            <a:extLst>
              <a:ext uri="{FF2B5EF4-FFF2-40B4-BE49-F238E27FC236}">
                <a16:creationId xmlns:a16="http://schemas.microsoft.com/office/drawing/2014/main" id="{D17B097A-3941-41FA-A865-F4A60236574A}"/>
              </a:ext>
            </a:extLst>
          </p:cNvPr>
          <p:cNvSpPr>
            <a:spLocks noGrp="1"/>
          </p:cNvSpPr>
          <p:nvPr/>
        </p:nvSpPr>
        <p:spPr>
          <a:xfrm>
            <a:off x="838200" y="795528"/>
            <a:ext cx="10515600" cy="5102352"/>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600"/>
              </a:spcBef>
              <a:spcAft>
                <a:spcPts val="600"/>
              </a:spcAft>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u="sng" dirty="0"/>
              <a:t>Law Enforcement</a:t>
            </a:r>
          </a:p>
          <a:p>
            <a:r>
              <a:rPr lang="en-US" sz="2400" dirty="0"/>
              <a:t>Specially trained officer in school safety (NASRO/MDE)</a:t>
            </a:r>
          </a:p>
          <a:p>
            <a:r>
              <a:rPr lang="en-US" sz="2400" dirty="0"/>
              <a:t>Promotes safety in and around the school by addressing crime and the fear of crime.</a:t>
            </a:r>
          </a:p>
          <a:p>
            <a:r>
              <a:rPr lang="en-US" sz="2400" dirty="0"/>
              <a:t>Investigates crimes and/or allegations of crimes on the school campus.</a:t>
            </a:r>
          </a:p>
          <a:p>
            <a:r>
              <a:rPr lang="en-US" sz="2400" dirty="0"/>
              <a:t>Patrols schools and district properties.</a:t>
            </a:r>
          </a:p>
          <a:p>
            <a:r>
              <a:rPr lang="en-US" sz="2400" dirty="0"/>
              <a:t>Serves as a liaison between the school and outside agencies to include Youth Court.</a:t>
            </a:r>
          </a:p>
          <a:p>
            <a:r>
              <a:rPr lang="en-US" sz="2400" dirty="0"/>
              <a:t>Conducts school safety assessments.</a:t>
            </a:r>
          </a:p>
        </p:txBody>
      </p:sp>
    </p:spTree>
    <p:extLst>
      <p:ext uri="{BB962C8B-B14F-4D97-AF65-F5344CB8AC3E}">
        <p14:creationId xmlns:p14="http://schemas.microsoft.com/office/powerpoint/2010/main" val="2652179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7">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Freeform: Shape 9">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1">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B709DBEE-C8FF-A143-8FAE-A666527F1D31}"/>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marL="0" indent="0" algn="ctr"/>
            <a:r>
              <a:rPr lang="en-US" kern="1200" dirty="0">
                <a:solidFill>
                  <a:schemeClr val="tx1"/>
                </a:solidFill>
                <a:latin typeface="+mj-lt"/>
                <a:ea typeface="+mj-ea"/>
                <a:cs typeface="+mj-cs"/>
              </a:rPr>
              <a:t>The Office of Safe and Orderly Schools </a:t>
            </a:r>
          </a:p>
        </p:txBody>
      </p:sp>
      <p:sp>
        <p:nvSpPr>
          <p:cNvPr id="19" name="Rectangle 13">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26488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1443C-DCE8-1D36-9A79-5ACDB4686C78}"/>
              </a:ext>
            </a:extLst>
          </p:cNvPr>
          <p:cNvSpPr>
            <a:spLocks noGrp="1"/>
          </p:cNvSpPr>
          <p:nvPr>
            <p:ph type="title"/>
          </p:nvPr>
        </p:nvSpPr>
        <p:spPr/>
        <p:txBody>
          <a:bodyPr/>
          <a:lstStyle/>
          <a:p>
            <a:r>
              <a:rPr lang="en-US" dirty="0"/>
              <a:t>Division of School Safety</a:t>
            </a:r>
          </a:p>
        </p:txBody>
      </p:sp>
      <p:sp>
        <p:nvSpPr>
          <p:cNvPr id="6" name="Content Placeholder 2">
            <a:extLst>
              <a:ext uri="{FF2B5EF4-FFF2-40B4-BE49-F238E27FC236}">
                <a16:creationId xmlns:a16="http://schemas.microsoft.com/office/drawing/2014/main" id="{C9F76AAD-29C9-4DEB-B265-46476E618C85}"/>
              </a:ext>
            </a:extLst>
          </p:cNvPr>
          <p:cNvSpPr>
            <a:spLocks noGrp="1"/>
          </p:cNvSpPr>
          <p:nvPr>
            <p:ph idx="1"/>
          </p:nvPr>
        </p:nvSpPr>
        <p:spPr>
          <a:xfrm>
            <a:off x="838200" y="841248"/>
            <a:ext cx="10515600" cy="470821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600"/>
              </a:spcBef>
              <a:spcAft>
                <a:spcPts val="600"/>
              </a:spcAft>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u="sng" dirty="0"/>
              <a:t>Educator</a:t>
            </a:r>
          </a:p>
          <a:p>
            <a:r>
              <a:rPr lang="en-US" dirty="0"/>
              <a:t>Teaches topics related to law enforcement geared toward positive student behavior.</a:t>
            </a:r>
          </a:p>
          <a:p>
            <a:r>
              <a:rPr lang="en-US" dirty="0"/>
              <a:t>Teaches character education courses (DARE / GREAT).</a:t>
            </a:r>
          </a:p>
          <a:p>
            <a:r>
              <a:rPr lang="en-US" dirty="0"/>
              <a:t>Resource to teachers (constitution law, career day, and true purpose of law enforcement).</a:t>
            </a:r>
          </a:p>
          <a:p>
            <a:r>
              <a:rPr lang="en-US" dirty="0"/>
              <a:t>Liaison for other emergency response agencies (guest speakers).</a:t>
            </a:r>
          </a:p>
        </p:txBody>
      </p:sp>
    </p:spTree>
    <p:extLst>
      <p:ext uri="{BB962C8B-B14F-4D97-AF65-F5344CB8AC3E}">
        <p14:creationId xmlns:p14="http://schemas.microsoft.com/office/powerpoint/2010/main" val="42457227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A58E5-D898-8E49-BCD2-CB57423AE6D4}"/>
              </a:ext>
            </a:extLst>
          </p:cNvPr>
          <p:cNvSpPr>
            <a:spLocks noGrp="1"/>
          </p:cNvSpPr>
          <p:nvPr>
            <p:ph type="title"/>
          </p:nvPr>
        </p:nvSpPr>
        <p:spPr/>
        <p:txBody>
          <a:bodyPr/>
          <a:lstStyle/>
          <a:p>
            <a:r>
              <a:rPr lang="en-US" dirty="0"/>
              <a:t>Division of School Safety</a:t>
            </a:r>
          </a:p>
        </p:txBody>
      </p:sp>
      <p:sp>
        <p:nvSpPr>
          <p:cNvPr id="4" name="Content Placeholder 2">
            <a:extLst>
              <a:ext uri="{FF2B5EF4-FFF2-40B4-BE49-F238E27FC236}">
                <a16:creationId xmlns:a16="http://schemas.microsoft.com/office/drawing/2014/main" id="{EEAEE37E-B154-4B50-89D6-4533428E8847}"/>
              </a:ext>
            </a:extLst>
          </p:cNvPr>
          <p:cNvSpPr>
            <a:spLocks noGrp="1"/>
          </p:cNvSpPr>
          <p:nvPr>
            <p:ph idx="1"/>
          </p:nvPr>
        </p:nvSpPr>
        <p:spPr>
          <a:xfrm>
            <a:off x="838200" y="896112"/>
            <a:ext cx="10515600" cy="5010911"/>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600"/>
              </a:spcBef>
              <a:spcAft>
                <a:spcPts val="600"/>
              </a:spcAft>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u="sng" dirty="0"/>
              <a:t>Informal Counselor</a:t>
            </a:r>
          </a:p>
          <a:p>
            <a:r>
              <a:rPr lang="en-US" dirty="0"/>
              <a:t>Builds Relationships</a:t>
            </a:r>
          </a:p>
          <a:p>
            <a:r>
              <a:rPr lang="en-US" dirty="0"/>
              <a:t>Additional “listening” resource</a:t>
            </a:r>
          </a:p>
          <a:p>
            <a:r>
              <a:rPr lang="en-US" dirty="0"/>
              <a:t>Reinforces positive behavior</a:t>
            </a:r>
          </a:p>
          <a:p>
            <a:r>
              <a:rPr lang="en-US" dirty="0"/>
              <a:t>Connects students with needed services</a:t>
            </a:r>
          </a:p>
          <a:p>
            <a:r>
              <a:rPr lang="en-US" dirty="0"/>
              <a:t>May serve as a mediator for disclosing tough topics to parents or guardians </a:t>
            </a:r>
          </a:p>
          <a:p>
            <a:r>
              <a:rPr lang="en-US" dirty="0"/>
              <a:t>Mentor a good role model is better than a good training class</a:t>
            </a:r>
          </a:p>
        </p:txBody>
      </p:sp>
    </p:spTree>
    <p:extLst>
      <p:ext uri="{BB962C8B-B14F-4D97-AF65-F5344CB8AC3E}">
        <p14:creationId xmlns:p14="http://schemas.microsoft.com/office/powerpoint/2010/main" val="34386093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2B774-D18C-0D7F-27DA-3C33ABC4228B}"/>
              </a:ext>
            </a:extLst>
          </p:cNvPr>
          <p:cNvSpPr>
            <a:spLocks noGrp="1"/>
          </p:cNvSpPr>
          <p:nvPr>
            <p:ph type="title"/>
          </p:nvPr>
        </p:nvSpPr>
        <p:spPr/>
        <p:txBody>
          <a:bodyPr/>
          <a:lstStyle/>
          <a:p>
            <a:r>
              <a:rPr lang="en-US" dirty="0"/>
              <a:t>Division of School Safety</a:t>
            </a:r>
          </a:p>
        </p:txBody>
      </p:sp>
      <p:sp>
        <p:nvSpPr>
          <p:cNvPr id="3" name="Content Placeholder 2">
            <a:extLst>
              <a:ext uri="{FF2B5EF4-FFF2-40B4-BE49-F238E27FC236}">
                <a16:creationId xmlns:a16="http://schemas.microsoft.com/office/drawing/2014/main" id="{6D5E5379-85E4-B149-65BA-66DF648303CE}"/>
              </a:ext>
            </a:extLst>
          </p:cNvPr>
          <p:cNvSpPr>
            <a:spLocks noGrp="1"/>
          </p:cNvSpPr>
          <p:nvPr>
            <p:ph idx="1"/>
          </p:nvPr>
        </p:nvSpPr>
        <p:spPr/>
        <p:txBody>
          <a:bodyPr/>
          <a:lstStyle/>
          <a:p>
            <a:pPr marL="0" indent="0" algn="ctr">
              <a:buNone/>
            </a:pPr>
            <a:r>
              <a:rPr lang="en-US" u="sng" dirty="0"/>
              <a:t>Role of an SRO</a:t>
            </a:r>
          </a:p>
          <a:p>
            <a:pPr marL="0" indent="0">
              <a:buNone/>
            </a:pPr>
            <a:endParaRPr lang="en-US" u="sng" dirty="0"/>
          </a:p>
        </p:txBody>
      </p:sp>
      <p:sp>
        <p:nvSpPr>
          <p:cNvPr id="4" name="Content Placeholder 2">
            <a:extLst>
              <a:ext uri="{FF2B5EF4-FFF2-40B4-BE49-F238E27FC236}">
                <a16:creationId xmlns:a16="http://schemas.microsoft.com/office/drawing/2014/main" id="{492A9D4D-3881-4EF4-A9CD-CBE3CB68A774}"/>
              </a:ext>
            </a:extLst>
          </p:cNvPr>
          <p:cNvSpPr>
            <a:spLocks noGrp="1"/>
          </p:cNvSpPr>
          <p:nvPr/>
        </p:nvSpPr>
        <p:spPr>
          <a:xfrm>
            <a:off x="838200" y="896112"/>
            <a:ext cx="10515600" cy="5074920"/>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600"/>
              </a:spcBef>
              <a:spcAft>
                <a:spcPts val="600"/>
              </a:spcAft>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3300" dirty="0"/>
          </a:p>
          <a:p>
            <a:endParaRPr lang="en-US" sz="3300" dirty="0"/>
          </a:p>
          <a:p>
            <a:r>
              <a:rPr lang="en-US" sz="3300" dirty="0"/>
              <a:t>The SROs primary responsibility is to partner with administrators to ensure / maintain a safe and orderly campus that promotes learning</a:t>
            </a:r>
          </a:p>
          <a:p>
            <a:r>
              <a:rPr lang="en-US" sz="3300" dirty="0"/>
              <a:t>The SRO is not responsible for administering discipline or making disciplinary decisions at the school</a:t>
            </a:r>
          </a:p>
          <a:p>
            <a:r>
              <a:rPr lang="en-US" sz="3300" dirty="0"/>
              <a:t>The SRO should not monitor classes</a:t>
            </a:r>
          </a:p>
          <a:p>
            <a:r>
              <a:rPr lang="en-US" sz="3300" dirty="0"/>
              <a:t>The SRO should not handle classroom management</a:t>
            </a:r>
          </a:p>
          <a:p>
            <a:r>
              <a:rPr lang="en-US" sz="3300" dirty="0"/>
              <a:t>The SRO should not conduct a search without probable cause or a warrant as they are a sworn enforcement officer</a:t>
            </a:r>
          </a:p>
          <a:p>
            <a:endParaRPr lang="en-US" dirty="0"/>
          </a:p>
        </p:txBody>
      </p:sp>
    </p:spTree>
    <p:extLst>
      <p:ext uri="{BB962C8B-B14F-4D97-AF65-F5344CB8AC3E}">
        <p14:creationId xmlns:p14="http://schemas.microsoft.com/office/powerpoint/2010/main" val="4190048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C8B2A-554E-35E2-97BB-95C1F4AF189F}"/>
              </a:ext>
            </a:extLst>
          </p:cNvPr>
          <p:cNvSpPr>
            <a:spLocks noGrp="1"/>
          </p:cNvSpPr>
          <p:nvPr>
            <p:ph type="title"/>
          </p:nvPr>
        </p:nvSpPr>
        <p:spPr/>
        <p:txBody>
          <a:bodyPr/>
          <a:lstStyle/>
          <a:p>
            <a:r>
              <a:rPr lang="en-US" dirty="0"/>
              <a:t>Division of School Safety</a:t>
            </a:r>
          </a:p>
        </p:txBody>
      </p:sp>
      <p:sp>
        <p:nvSpPr>
          <p:cNvPr id="3" name="Content Placeholder 2">
            <a:extLst>
              <a:ext uri="{FF2B5EF4-FFF2-40B4-BE49-F238E27FC236}">
                <a16:creationId xmlns:a16="http://schemas.microsoft.com/office/drawing/2014/main" id="{BD5C460B-FCC3-25E0-47AA-2E692475BB38}"/>
              </a:ext>
            </a:extLst>
          </p:cNvPr>
          <p:cNvSpPr>
            <a:spLocks noGrp="1"/>
          </p:cNvSpPr>
          <p:nvPr>
            <p:ph idx="1"/>
          </p:nvPr>
        </p:nvSpPr>
        <p:spPr>
          <a:xfrm>
            <a:off x="838200" y="873456"/>
            <a:ext cx="10515600" cy="5167835"/>
          </a:xfrm>
        </p:spPr>
        <p:txBody>
          <a:bodyPr>
            <a:normAutofit/>
          </a:bodyPr>
          <a:lstStyle/>
          <a:p>
            <a:pPr marL="0" indent="0" algn="ctr">
              <a:buNone/>
            </a:pPr>
            <a:r>
              <a:rPr lang="en-US" u="sng" dirty="0"/>
              <a:t>Other School Safety Staff</a:t>
            </a:r>
            <a:endParaRPr lang="en-US" sz="2400" dirty="0"/>
          </a:p>
          <a:p>
            <a:r>
              <a:rPr lang="en-US" dirty="0"/>
              <a:t>Campus Enforcement Officer (CEO)</a:t>
            </a:r>
          </a:p>
          <a:p>
            <a:pPr marL="457200" lvl="1" indent="0">
              <a:buNone/>
            </a:pPr>
            <a:r>
              <a:rPr lang="en-US" dirty="0"/>
              <a:t>Law Enforcement Training Only</a:t>
            </a:r>
          </a:p>
          <a:p>
            <a:pPr marL="457200" lvl="1" indent="0">
              <a:buNone/>
            </a:pPr>
            <a:r>
              <a:rPr lang="en-US" dirty="0"/>
              <a:t>Full Time/Part Time Certification </a:t>
            </a:r>
          </a:p>
          <a:p>
            <a:pPr marL="457200" lvl="1" indent="0">
              <a:buNone/>
            </a:pPr>
            <a:r>
              <a:rPr lang="en-US" dirty="0"/>
              <a:t>Carries a weapon and makes arrests as needed</a:t>
            </a:r>
          </a:p>
          <a:p>
            <a:r>
              <a:rPr lang="en-US" dirty="0"/>
              <a:t>School Safety Officer (SSO)</a:t>
            </a:r>
          </a:p>
          <a:p>
            <a:pPr marL="457200" lvl="1" indent="0">
              <a:buNone/>
            </a:pPr>
            <a:r>
              <a:rPr lang="en-US" dirty="0"/>
              <a:t>School Security Guard</a:t>
            </a:r>
          </a:p>
          <a:p>
            <a:pPr marL="457200" lvl="1" indent="0">
              <a:buNone/>
            </a:pPr>
            <a:r>
              <a:rPr lang="en-US" dirty="0"/>
              <a:t>Carries no weapon and has no arrest powers</a:t>
            </a:r>
          </a:p>
          <a:p>
            <a:pPr marL="457200" lvl="1" indent="0">
              <a:buNone/>
            </a:pPr>
            <a:r>
              <a:rPr lang="en-US" dirty="0"/>
              <a:t>MDE/NASRO Training </a:t>
            </a:r>
          </a:p>
          <a:p>
            <a:pPr marL="457200" lvl="1" indent="0">
              <a:buNone/>
            </a:pPr>
            <a:endParaRPr lang="en-US" dirty="0"/>
          </a:p>
        </p:txBody>
      </p:sp>
    </p:spTree>
    <p:extLst>
      <p:ext uri="{BB962C8B-B14F-4D97-AF65-F5344CB8AC3E}">
        <p14:creationId xmlns:p14="http://schemas.microsoft.com/office/powerpoint/2010/main" val="36253283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77738-AE93-03BF-A64D-8760EE8D5A88}"/>
              </a:ext>
            </a:extLst>
          </p:cNvPr>
          <p:cNvSpPr>
            <a:spLocks noGrp="1"/>
          </p:cNvSpPr>
          <p:nvPr>
            <p:ph type="title"/>
          </p:nvPr>
        </p:nvSpPr>
        <p:spPr>
          <a:xfrm>
            <a:off x="408655" y="511444"/>
            <a:ext cx="4558553" cy="4019614"/>
          </a:xfrm>
        </p:spPr>
        <p:txBody>
          <a:bodyPr/>
          <a:lstStyle/>
          <a:p>
            <a:r>
              <a:rPr lang="en-US" dirty="0"/>
              <a:t>Other School Safety Initiatives </a:t>
            </a:r>
          </a:p>
        </p:txBody>
      </p:sp>
    </p:spTree>
    <p:extLst>
      <p:ext uri="{BB962C8B-B14F-4D97-AF65-F5344CB8AC3E}">
        <p14:creationId xmlns:p14="http://schemas.microsoft.com/office/powerpoint/2010/main" val="26236111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BEE914-8570-C4E8-F69D-90A5490D613C}"/>
              </a:ext>
            </a:extLst>
          </p:cNvPr>
          <p:cNvSpPr>
            <a:spLocks noGrp="1"/>
          </p:cNvSpPr>
          <p:nvPr>
            <p:ph type="title"/>
          </p:nvPr>
        </p:nvSpPr>
        <p:spPr>
          <a:xfrm>
            <a:off x="804672" y="98659"/>
            <a:ext cx="4977976" cy="1242461"/>
          </a:xfrm>
        </p:spPr>
        <p:txBody>
          <a:bodyPr vert="horz" lIns="91440" tIns="45720" rIns="91440" bIns="45720" rtlCol="0" anchor="ctr">
            <a:normAutofit/>
          </a:bodyPr>
          <a:lstStyle/>
          <a:p>
            <a:r>
              <a:rPr lang="en-US" sz="3600" u="sng" kern="1200" dirty="0">
                <a:solidFill>
                  <a:schemeClr val="tx2"/>
                </a:solidFill>
                <a:latin typeface="+mj-lt"/>
                <a:ea typeface="+mj-ea"/>
                <a:cs typeface="+mj-cs"/>
              </a:rPr>
              <a:t>Division of School Safety</a:t>
            </a:r>
          </a:p>
        </p:txBody>
      </p:sp>
      <p:sp>
        <p:nvSpPr>
          <p:cNvPr id="4" name="Content Placeholder 2">
            <a:extLst>
              <a:ext uri="{FF2B5EF4-FFF2-40B4-BE49-F238E27FC236}">
                <a16:creationId xmlns:a16="http://schemas.microsoft.com/office/drawing/2014/main" id="{1EB5EF16-8098-25B5-FA52-BEB73124670A}"/>
              </a:ext>
            </a:extLst>
          </p:cNvPr>
          <p:cNvSpPr>
            <a:spLocks noGrp="1"/>
          </p:cNvSpPr>
          <p:nvPr/>
        </p:nvSpPr>
        <p:spPr>
          <a:xfrm>
            <a:off x="804672" y="998220"/>
            <a:ext cx="4977578" cy="5539740"/>
          </a:xfrm>
          <a:prstGeom prst="rect">
            <a:avLst/>
          </a:prstGeom>
        </p:spPr>
        <p:txBody>
          <a:bodyPr vert="horz" lIns="91440" tIns="45720" rIns="91440" bIns="45720" rtlCol="0" anchor="ctr">
            <a:normAutofit/>
          </a:bodyPr>
          <a:lst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600"/>
              </a:spcBef>
              <a:spcAft>
                <a:spcPts val="600"/>
              </a:spcAft>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1" indent="0">
              <a:lnSpc>
                <a:spcPct val="90000"/>
              </a:lnSpc>
              <a:buNone/>
            </a:pPr>
            <a:r>
              <a:rPr lang="en-US" sz="2800" b="1" dirty="0">
                <a:solidFill>
                  <a:schemeClr val="tx2"/>
                </a:solidFill>
              </a:rPr>
              <a:t>M</a:t>
            </a:r>
            <a:r>
              <a:rPr lang="en-US" sz="2800" dirty="0">
                <a:solidFill>
                  <a:schemeClr val="tx2"/>
                </a:solidFill>
              </a:rPr>
              <a:t>ississippi </a:t>
            </a:r>
            <a:r>
              <a:rPr lang="en-US" sz="2800" b="1" dirty="0">
                <a:solidFill>
                  <a:schemeClr val="tx2"/>
                </a:solidFill>
              </a:rPr>
              <a:t>C</a:t>
            </a:r>
            <a:r>
              <a:rPr lang="en-US" sz="2800" dirty="0">
                <a:solidFill>
                  <a:schemeClr val="tx2"/>
                </a:solidFill>
              </a:rPr>
              <a:t>ommunity </a:t>
            </a:r>
            <a:r>
              <a:rPr lang="en-US" sz="2800" b="1" dirty="0">
                <a:solidFill>
                  <a:schemeClr val="tx2"/>
                </a:solidFill>
              </a:rPr>
              <a:t>O</a:t>
            </a:r>
            <a:r>
              <a:rPr lang="en-US" sz="2800" dirty="0">
                <a:solidFill>
                  <a:schemeClr val="tx2"/>
                </a:solidFill>
              </a:rPr>
              <a:t>riented</a:t>
            </a:r>
            <a:r>
              <a:rPr lang="en-US" sz="2800" b="1" dirty="0">
                <a:solidFill>
                  <a:schemeClr val="tx2"/>
                </a:solidFill>
              </a:rPr>
              <a:t> P</a:t>
            </a:r>
            <a:r>
              <a:rPr lang="en-US" sz="2800" dirty="0">
                <a:solidFill>
                  <a:schemeClr val="tx2"/>
                </a:solidFill>
              </a:rPr>
              <a:t>olicing </a:t>
            </a:r>
            <a:r>
              <a:rPr lang="en-US" sz="2800" b="1" dirty="0">
                <a:solidFill>
                  <a:schemeClr val="tx2"/>
                </a:solidFill>
              </a:rPr>
              <a:t>S</a:t>
            </a:r>
            <a:r>
              <a:rPr lang="en-US" sz="2800" dirty="0">
                <a:solidFill>
                  <a:schemeClr val="tx2"/>
                </a:solidFill>
              </a:rPr>
              <a:t>ervices In Schools Grant</a:t>
            </a:r>
          </a:p>
          <a:p>
            <a:pPr marL="228600" lvl="1" indent="0">
              <a:lnSpc>
                <a:spcPct val="90000"/>
              </a:lnSpc>
              <a:buNone/>
            </a:pPr>
            <a:endParaRPr lang="en-US" sz="2800" dirty="0">
              <a:solidFill>
                <a:schemeClr val="tx2"/>
              </a:solidFill>
            </a:endParaRPr>
          </a:p>
          <a:p>
            <a:pPr marL="228600" lvl="1" indent="0" algn="ctr">
              <a:lnSpc>
                <a:spcPct val="90000"/>
              </a:lnSpc>
              <a:buNone/>
            </a:pPr>
            <a:r>
              <a:rPr lang="en-US" sz="2800" b="1" u="sng" dirty="0">
                <a:solidFill>
                  <a:schemeClr val="tx2"/>
                </a:solidFill>
              </a:rPr>
              <a:t>MCOPS FY25</a:t>
            </a:r>
          </a:p>
          <a:p>
            <a:pPr marL="457200" lvl="1">
              <a:lnSpc>
                <a:spcPct val="90000"/>
              </a:lnSpc>
            </a:pPr>
            <a:r>
              <a:rPr lang="en-US" sz="2800" dirty="0">
                <a:solidFill>
                  <a:schemeClr val="tx2"/>
                </a:solidFill>
              </a:rPr>
              <a:t>$1,990,000 of 2 Million dollars used</a:t>
            </a:r>
          </a:p>
          <a:p>
            <a:pPr marL="457200" lvl="1">
              <a:lnSpc>
                <a:spcPct val="90000"/>
              </a:lnSpc>
            </a:pPr>
            <a:r>
              <a:rPr lang="en-US" sz="2800" dirty="0">
                <a:solidFill>
                  <a:schemeClr val="tx2"/>
                </a:solidFill>
              </a:rPr>
              <a:t>410 Schools Served</a:t>
            </a:r>
          </a:p>
          <a:p>
            <a:pPr marL="457200" lvl="1">
              <a:lnSpc>
                <a:spcPct val="90000"/>
              </a:lnSpc>
            </a:pPr>
            <a:r>
              <a:rPr lang="en-US" sz="2800" dirty="0">
                <a:solidFill>
                  <a:schemeClr val="tx2"/>
                </a:solidFill>
              </a:rPr>
              <a:t>333 Officers requested</a:t>
            </a:r>
          </a:p>
          <a:p>
            <a:pPr marL="457200" lvl="1">
              <a:lnSpc>
                <a:spcPct val="90000"/>
              </a:lnSpc>
            </a:pPr>
            <a:r>
              <a:rPr lang="en-US" sz="2800" dirty="0">
                <a:solidFill>
                  <a:schemeClr val="tx2"/>
                </a:solidFill>
              </a:rPr>
              <a:t>199 Officers funded</a:t>
            </a:r>
          </a:p>
          <a:p>
            <a:pPr marL="457200" lvl="1">
              <a:lnSpc>
                <a:spcPct val="90000"/>
              </a:lnSpc>
            </a:pPr>
            <a:endParaRPr lang="en-US" sz="1800" dirty="0">
              <a:solidFill>
                <a:schemeClr val="tx2"/>
              </a:solidFill>
            </a:endParaRPr>
          </a:p>
        </p:txBody>
      </p:sp>
      <p:grpSp>
        <p:nvGrpSpPr>
          <p:cNvPr id="15" name="Group 14">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16" name="Freeform: Shape 15">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Graphic 7" descr="Schoolhouse">
            <a:extLst>
              <a:ext uri="{FF2B5EF4-FFF2-40B4-BE49-F238E27FC236}">
                <a16:creationId xmlns:a16="http://schemas.microsoft.com/office/drawing/2014/main" id="{ED402FEF-81EB-38A3-667E-69D69246782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21726" y="1629089"/>
            <a:ext cx="3620021" cy="3620021"/>
          </a:xfrm>
          <a:prstGeom prst="rect">
            <a:avLst/>
          </a:prstGeom>
        </p:spPr>
      </p:pic>
    </p:spTree>
    <p:extLst>
      <p:ext uri="{BB962C8B-B14F-4D97-AF65-F5344CB8AC3E}">
        <p14:creationId xmlns:p14="http://schemas.microsoft.com/office/powerpoint/2010/main" val="17399235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779E3-7556-FA5B-CD87-E6A2E8CBA92C}"/>
              </a:ext>
            </a:extLst>
          </p:cNvPr>
          <p:cNvSpPr>
            <a:spLocks noGrp="1"/>
          </p:cNvSpPr>
          <p:nvPr>
            <p:ph type="title"/>
          </p:nvPr>
        </p:nvSpPr>
        <p:spPr/>
        <p:txBody>
          <a:bodyPr/>
          <a:lstStyle/>
          <a:p>
            <a:r>
              <a:rPr lang="en-US" dirty="0"/>
              <a:t>Division of School Safety</a:t>
            </a:r>
          </a:p>
        </p:txBody>
      </p:sp>
      <p:sp>
        <p:nvSpPr>
          <p:cNvPr id="6" name="Content Placeholder 2">
            <a:extLst>
              <a:ext uri="{FF2B5EF4-FFF2-40B4-BE49-F238E27FC236}">
                <a16:creationId xmlns:a16="http://schemas.microsoft.com/office/drawing/2014/main" id="{2EB4B193-F3C8-F30A-B6CA-DA9B9FED1FF1}"/>
              </a:ext>
            </a:extLst>
          </p:cNvPr>
          <p:cNvSpPr>
            <a:spLocks noGrp="1"/>
          </p:cNvSpPr>
          <p:nvPr/>
        </p:nvSpPr>
        <p:spPr>
          <a:xfrm>
            <a:off x="838200" y="1237593"/>
            <a:ext cx="10515600" cy="4382814"/>
          </a:xfrm>
          <a:prstGeom prst="rect">
            <a:avLst/>
          </a:prstGeom>
        </p:spPr>
        <p:txBody>
          <a:bodyPr vert="horz" lIns="91440" tIns="45720" rIns="91440" bIns="45720" rtlCol="0" anchor="t">
            <a:normAutofit/>
          </a:bodyPr>
          <a:lst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600"/>
              </a:spcBef>
              <a:spcAft>
                <a:spcPts val="600"/>
              </a:spcAft>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en-US" b="1" dirty="0">
                <a:latin typeface="Arial"/>
                <a:cs typeface="Arial"/>
              </a:rPr>
              <a:t>M</a:t>
            </a:r>
            <a:r>
              <a:rPr lang="en-US" dirty="0">
                <a:latin typeface="Arial"/>
                <a:cs typeface="Arial"/>
              </a:rPr>
              <a:t>ississippi </a:t>
            </a:r>
            <a:r>
              <a:rPr lang="en-US" b="1" dirty="0">
                <a:latin typeface="Arial"/>
                <a:cs typeface="Arial"/>
              </a:rPr>
              <a:t>C</a:t>
            </a:r>
            <a:r>
              <a:rPr lang="en-US" dirty="0">
                <a:latin typeface="Arial"/>
                <a:cs typeface="Arial"/>
              </a:rPr>
              <a:t>ommunity </a:t>
            </a:r>
            <a:r>
              <a:rPr lang="en-US" b="1" dirty="0">
                <a:latin typeface="Arial"/>
                <a:cs typeface="Arial"/>
              </a:rPr>
              <a:t>O</a:t>
            </a:r>
            <a:r>
              <a:rPr lang="en-US" dirty="0">
                <a:latin typeface="Arial"/>
                <a:cs typeface="Arial"/>
              </a:rPr>
              <a:t>riented</a:t>
            </a:r>
            <a:r>
              <a:rPr lang="en-US" b="1" dirty="0">
                <a:latin typeface="Arial"/>
                <a:cs typeface="Arial"/>
              </a:rPr>
              <a:t> P</a:t>
            </a:r>
            <a:r>
              <a:rPr lang="en-US" dirty="0">
                <a:latin typeface="Arial"/>
                <a:cs typeface="Arial"/>
              </a:rPr>
              <a:t>olicing </a:t>
            </a:r>
            <a:r>
              <a:rPr lang="en-US" b="1" dirty="0">
                <a:latin typeface="Arial"/>
                <a:cs typeface="Arial"/>
              </a:rPr>
              <a:t>S</a:t>
            </a:r>
            <a:r>
              <a:rPr lang="en-US" dirty="0">
                <a:latin typeface="Arial"/>
                <a:cs typeface="Arial"/>
              </a:rPr>
              <a:t>ervices In Schools Grant</a:t>
            </a:r>
            <a:endParaRPr lang="en-US" dirty="0">
              <a:solidFill>
                <a:srgbClr val="000000"/>
              </a:solidFill>
              <a:latin typeface="Arial"/>
              <a:cs typeface="Arial"/>
            </a:endParaRPr>
          </a:p>
          <a:p>
            <a:pPr marL="0" indent="0" algn="ctr">
              <a:buNone/>
            </a:pPr>
            <a:r>
              <a:rPr lang="en-US" b="1" u="sng" dirty="0">
                <a:latin typeface="Arial"/>
                <a:cs typeface="Arial"/>
              </a:rPr>
              <a:t>MCOPS FY26</a:t>
            </a:r>
          </a:p>
          <a:p>
            <a:r>
              <a:rPr lang="en-US" sz="2400" dirty="0">
                <a:latin typeface="Arial"/>
                <a:cs typeface="Arial"/>
              </a:rPr>
              <a:t>The MCOPS grant application should be available around January 13, 2025     </a:t>
            </a:r>
            <a:endParaRPr lang="en-US" sz="2400" dirty="0"/>
          </a:p>
          <a:p>
            <a:r>
              <a:rPr lang="en-US" sz="2400" dirty="0">
                <a:latin typeface="Arial"/>
                <a:cs typeface="Arial"/>
              </a:rPr>
              <a:t>The grant application will be available on the MDE Procurement, Safe &amp; Orderly, and MASRO web pages. It will be sent out in the Ed Update Newsletter, the Superintendent List Serv and the SRO List Serv  </a:t>
            </a:r>
            <a:endParaRPr lang="en-US" sz="2400" dirty="0"/>
          </a:p>
          <a:p>
            <a:pPr marL="0" indent="0" algn="ctr">
              <a:buNone/>
            </a:pPr>
            <a:endParaRPr lang="en-US" b="1" u="sng" dirty="0"/>
          </a:p>
        </p:txBody>
      </p:sp>
    </p:spTree>
    <p:extLst>
      <p:ext uri="{BB962C8B-B14F-4D97-AF65-F5344CB8AC3E}">
        <p14:creationId xmlns:p14="http://schemas.microsoft.com/office/powerpoint/2010/main" val="20535243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3714C-0AA2-C021-DE48-CCDA64972051}"/>
              </a:ext>
            </a:extLst>
          </p:cNvPr>
          <p:cNvSpPr>
            <a:spLocks noGrp="1"/>
          </p:cNvSpPr>
          <p:nvPr>
            <p:ph type="title"/>
          </p:nvPr>
        </p:nvSpPr>
        <p:spPr/>
        <p:txBody>
          <a:bodyPr/>
          <a:lstStyle/>
          <a:p>
            <a:r>
              <a:rPr lang="en-US" dirty="0"/>
              <a:t>Division of School Safety</a:t>
            </a:r>
          </a:p>
        </p:txBody>
      </p:sp>
      <p:sp>
        <p:nvSpPr>
          <p:cNvPr id="6" name="Content Placeholder 2">
            <a:extLst>
              <a:ext uri="{FF2B5EF4-FFF2-40B4-BE49-F238E27FC236}">
                <a16:creationId xmlns:a16="http://schemas.microsoft.com/office/drawing/2014/main" id="{CB9B2ADF-C4AA-9C57-A6CE-2A1944FDDD90}"/>
              </a:ext>
            </a:extLst>
          </p:cNvPr>
          <p:cNvSpPr>
            <a:spLocks noGrp="1"/>
          </p:cNvSpPr>
          <p:nvPr/>
        </p:nvSpPr>
        <p:spPr>
          <a:xfrm>
            <a:off x="838200" y="1237593"/>
            <a:ext cx="10515600" cy="4382814"/>
          </a:xfrm>
          <a:prstGeom prst="rect">
            <a:avLst/>
          </a:prstGeom>
        </p:spPr>
        <p:txBody>
          <a:bodyPr vert="horz" lIns="91440" tIns="45720" rIns="91440" bIns="45720" rtlCol="0" anchor="t">
            <a:normAutofit/>
          </a:bodyPr>
          <a:lst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600"/>
              </a:spcBef>
              <a:spcAft>
                <a:spcPts val="600"/>
              </a:spcAft>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u="sng" dirty="0" err="1">
                <a:latin typeface="Arial"/>
                <a:cs typeface="Arial"/>
              </a:rPr>
              <a:t>nSide</a:t>
            </a:r>
            <a:r>
              <a:rPr lang="en-US" u="sng" dirty="0">
                <a:latin typeface="Arial"/>
                <a:cs typeface="Arial"/>
              </a:rPr>
              <a:t> School Safety Platform Project</a:t>
            </a:r>
          </a:p>
          <a:p>
            <a:pPr marL="0" indent="0" algn="ctr">
              <a:buNone/>
            </a:pPr>
            <a:endParaRPr lang="en-US" b="1" u="sng" dirty="0">
              <a:latin typeface="Arial"/>
              <a:cs typeface="Arial"/>
            </a:endParaRPr>
          </a:p>
          <a:p>
            <a:r>
              <a:rPr lang="en-US" sz="2400" dirty="0">
                <a:latin typeface="Arial"/>
                <a:cs typeface="Arial"/>
              </a:rPr>
              <a:t>$12.5 Million grant project</a:t>
            </a:r>
          </a:p>
          <a:p>
            <a:r>
              <a:rPr lang="en-US" sz="2400" dirty="0">
                <a:latin typeface="Arial"/>
                <a:cs typeface="Arial"/>
              </a:rPr>
              <a:t>98.8% project completion as of 9/26/24</a:t>
            </a:r>
          </a:p>
          <a:p>
            <a:r>
              <a:rPr lang="en-US" sz="2400" dirty="0">
                <a:latin typeface="Arial"/>
                <a:cs typeface="Arial"/>
              </a:rPr>
              <a:t>Almost complete with installing cameras across state </a:t>
            </a:r>
          </a:p>
          <a:p>
            <a:r>
              <a:rPr lang="en-US" sz="2400" dirty="0">
                <a:latin typeface="Arial"/>
                <a:cs typeface="Arial"/>
              </a:rPr>
              <a:t>Platform is a great way to document and store EOP's, drills and training records</a:t>
            </a:r>
            <a:endParaRPr lang="en-US" sz="2400" dirty="0"/>
          </a:p>
          <a:p>
            <a:endParaRPr lang="en-US" sz="2400" dirty="0"/>
          </a:p>
        </p:txBody>
      </p:sp>
    </p:spTree>
    <p:extLst>
      <p:ext uri="{BB962C8B-B14F-4D97-AF65-F5344CB8AC3E}">
        <p14:creationId xmlns:p14="http://schemas.microsoft.com/office/powerpoint/2010/main" val="10886590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68F53-6187-CDC8-3521-46F753A7FF19}"/>
              </a:ext>
            </a:extLst>
          </p:cNvPr>
          <p:cNvSpPr>
            <a:spLocks noGrp="1"/>
          </p:cNvSpPr>
          <p:nvPr>
            <p:ph type="title"/>
          </p:nvPr>
        </p:nvSpPr>
        <p:spPr/>
        <p:txBody>
          <a:bodyPr/>
          <a:lstStyle/>
          <a:p>
            <a:r>
              <a:rPr lang="en-US" dirty="0"/>
              <a:t>Division of School Safety</a:t>
            </a:r>
          </a:p>
        </p:txBody>
      </p:sp>
      <p:sp>
        <p:nvSpPr>
          <p:cNvPr id="6" name="Content Placeholder 2">
            <a:extLst>
              <a:ext uri="{FF2B5EF4-FFF2-40B4-BE49-F238E27FC236}">
                <a16:creationId xmlns:a16="http://schemas.microsoft.com/office/drawing/2014/main" id="{164577A6-6591-3297-F38C-8AAEB9F948FF}"/>
              </a:ext>
            </a:extLst>
          </p:cNvPr>
          <p:cNvSpPr>
            <a:spLocks noGrp="1"/>
          </p:cNvSpPr>
          <p:nvPr/>
        </p:nvSpPr>
        <p:spPr>
          <a:xfrm>
            <a:off x="838200" y="1237593"/>
            <a:ext cx="10515600" cy="4382814"/>
          </a:xfrm>
          <a:prstGeom prst="rect">
            <a:avLst/>
          </a:prstGeom>
        </p:spPr>
        <p:txBody>
          <a:bodyPr vert="horz" lIns="91440" tIns="45720" rIns="91440" bIns="45720" rtlCol="0" anchor="t">
            <a:normAutofit/>
          </a:bodyPr>
          <a:lst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600"/>
              </a:spcBef>
              <a:spcAft>
                <a:spcPts val="600"/>
              </a:spcAft>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u="sng" dirty="0">
                <a:latin typeface="Arial"/>
                <a:cs typeface="Arial"/>
              </a:rPr>
              <a:t>Behavioral Threat Assessment &amp; Management (BTAM)</a:t>
            </a:r>
          </a:p>
          <a:p>
            <a:pPr marL="0" indent="0" algn="ctr">
              <a:buNone/>
            </a:pPr>
            <a:endParaRPr lang="en-US" b="1" u="sng" dirty="0">
              <a:latin typeface="Arial"/>
              <a:cs typeface="Arial"/>
            </a:endParaRPr>
          </a:p>
          <a:p>
            <a:pPr marL="457200" indent="-457200"/>
            <a:r>
              <a:rPr lang="en-US" sz="2400" dirty="0">
                <a:latin typeface="Arial"/>
                <a:cs typeface="Arial"/>
              </a:rPr>
              <a:t>School Safety staff registered for BTAM "Train the Trainer" Federal training Program for training across the state.</a:t>
            </a:r>
          </a:p>
          <a:p>
            <a:pPr marL="0" indent="0">
              <a:buNone/>
            </a:pPr>
            <a:endParaRPr lang="en-US" dirty="0">
              <a:latin typeface="Arial"/>
              <a:cs typeface="Arial"/>
            </a:endParaRPr>
          </a:p>
          <a:p>
            <a:pPr marL="457200" indent="-457200"/>
            <a:r>
              <a:rPr lang="en-US" sz="2400" dirty="0">
                <a:latin typeface="Arial"/>
                <a:cs typeface="Arial"/>
              </a:rPr>
              <a:t>Attended BTAM training on the "FL. Model" in Rankin County in August  2024</a:t>
            </a:r>
            <a:endParaRPr lang="en-US" sz="2400" dirty="0"/>
          </a:p>
        </p:txBody>
      </p:sp>
    </p:spTree>
    <p:extLst>
      <p:ext uri="{BB962C8B-B14F-4D97-AF65-F5344CB8AC3E}">
        <p14:creationId xmlns:p14="http://schemas.microsoft.com/office/powerpoint/2010/main" val="12511827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BD86F-608E-FCFA-8888-CAEF2FCCAA69}"/>
              </a:ext>
            </a:extLst>
          </p:cNvPr>
          <p:cNvSpPr>
            <a:spLocks noGrp="1"/>
          </p:cNvSpPr>
          <p:nvPr>
            <p:ph type="title"/>
          </p:nvPr>
        </p:nvSpPr>
        <p:spPr/>
        <p:txBody>
          <a:bodyPr/>
          <a:lstStyle/>
          <a:p>
            <a:r>
              <a:rPr lang="en-US" dirty="0"/>
              <a:t>Division of School Safety</a:t>
            </a:r>
          </a:p>
        </p:txBody>
      </p:sp>
      <p:sp>
        <p:nvSpPr>
          <p:cNvPr id="6" name="Content Placeholder 2">
            <a:extLst>
              <a:ext uri="{FF2B5EF4-FFF2-40B4-BE49-F238E27FC236}">
                <a16:creationId xmlns:a16="http://schemas.microsoft.com/office/drawing/2014/main" id="{D7F52360-DD42-904C-0111-0673BC0EB9A9}"/>
              </a:ext>
            </a:extLst>
          </p:cNvPr>
          <p:cNvSpPr>
            <a:spLocks noGrp="1"/>
          </p:cNvSpPr>
          <p:nvPr/>
        </p:nvSpPr>
        <p:spPr>
          <a:xfrm>
            <a:off x="838200" y="1237593"/>
            <a:ext cx="10515600" cy="4382814"/>
          </a:xfrm>
          <a:prstGeom prst="rect">
            <a:avLst/>
          </a:prstGeom>
        </p:spPr>
        <p:txBody>
          <a:bodyPr vert="horz" lIns="91440" tIns="45720" rIns="91440" bIns="45720" rtlCol="0" anchor="t">
            <a:normAutofit/>
          </a:bodyPr>
          <a:lst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600"/>
              </a:spcBef>
              <a:spcAft>
                <a:spcPts val="600"/>
              </a:spcAft>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u="sng" dirty="0">
                <a:latin typeface="Arial"/>
                <a:cs typeface="Arial"/>
              </a:rPr>
              <a:t>Resources from the Division of School Safety</a:t>
            </a:r>
          </a:p>
          <a:p>
            <a:pPr marL="0" indent="0" algn="ctr">
              <a:buNone/>
            </a:pPr>
            <a:endParaRPr lang="en-US" sz="2400" dirty="0">
              <a:latin typeface="Arial"/>
              <a:cs typeface="Arial"/>
            </a:endParaRPr>
          </a:p>
          <a:p>
            <a:r>
              <a:rPr lang="en-US" sz="2400" dirty="0">
                <a:latin typeface="Arial"/>
                <a:cs typeface="Arial"/>
              </a:rPr>
              <a:t>Mississippi School Safety Manual</a:t>
            </a:r>
          </a:p>
          <a:p>
            <a:pPr marL="0" indent="0">
              <a:buNone/>
            </a:pPr>
            <a:endParaRPr lang="en-US" sz="2400" dirty="0">
              <a:latin typeface="Arial"/>
              <a:cs typeface="Arial"/>
            </a:endParaRPr>
          </a:p>
          <a:p>
            <a:r>
              <a:rPr lang="en-US" sz="2400" dirty="0">
                <a:latin typeface="Arial"/>
                <a:cs typeface="Arial"/>
              </a:rPr>
              <a:t>Quick Reference to School Related Statutes </a:t>
            </a:r>
          </a:p>
          <a:p>
            <a:pPr marL="0" indent="0">
              <a:buNone/>
            </a:pPr>
            <a:endParaRPr lang="en-US" sz="2400" dirty="0">
              <a:latin typeface="Arial"/>
              <a:cs typeface="Arial"/>
            </a:endParaRPr>
          </a:p>
          <a:p>
            <a:r>
              <a:rPr lang="en-US" sz="2400" dirty="0">
                <a:latin typeface="Arial"/>
                <a:cs typeface="Arial"/>
              </a:rPr>
              <a:t>Standard 31 Guide </a:t>
            </a:r>
          </a:p>
          <a:p>
            <a:endParaRPr lang="en-US" dirty="0"/>
          </a:p>
        </p:txBody>
      </p:sp>
    </p:spTree>
    <p:extLst>
      <p:ext uri="{BB962C8B-B14F-4D97-AF65-F5344CB8AC3E}">
        <p14:creationId xmlns:p14="http://schemas.microsoft.com/office/powerpoint/2010/main" val="2439409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C112D-AFF8-4969-891B-107CC9744BDF}"/>
              </a:ext>
            </a:extLst>
          </p:cNvPr>
          <p:cNvSpPr>
            <a:spLocks noGrp="1"/>
          </p:cNvSpPr>
          <p:nvPr>
            <p:ph type="title"/>
          </p:nvPr>
        </p:nvSpPr>
        <p:spPr/>
        <p:txBody>
          <a:bodyPr/>
          <a:lstStyle/>
          <a:p>
            <a:r>
              <a:rPr lang="en-US" dirty="0"/>
              <a:t>Has anyone ever heard of the Office of Safe and Orderly Schools?</a:t>
            </a:r>
          </a:p>
        </p:txBody>
      </p:sp>
      <p:sp>
        <p:nvSpPr>
          <p:cNvPr id="3" name="Content Placeholder 2">
            <a:extLst>
              <a:ext uri="{FF2B5EF4-FFF2-40B4-BE49-F238E27FC236}">
                <a16:creationId xmlns:a16="http://schemas.microsoft.com/office/drawing/2014/main" id="{825292CC-D2B4-49F7-B5F7-63961857086F}"/>
              </a:ext>
            </a:extLst>
          </p:cNvPr>
          <p:cNvSpPr>
            <a:spLocks noGrp="1"/>
          </p:cNvSpPr>
          <p:nvPr>
            <p:ph idx="1"/>
          </p:nvPr>
        </p:nvSpPr>
        <p:spPr>
          <a:xfrm>
            <a:off x="838200" y="1166649"/>
            <a:ext cx="4473539" cy="4382814"/>
          </a:xfrm>
        </p:spPr>
        <p:txBody>
          <a:bodyPr/>
          <a:lstStyle/>
          <a:p>
            <a:endParaRPr lang="en-US" dirty="0"/>
          </a:p>
          <a:p>
            <a:r>
              <a:rPr lang="en-US" dirty="0"/>
              <a:t>Division of School Safety</a:t>
            </a:r>
          </a:p>
          <a:p>
            <a:r>
              <a:rPr lang="en-US" dirty="0"/>
              <a:t>Division of Pupil Transportation</a:t>
            </a:r>
          </a:p>
          <a:p>
            <a:r>
              <a:rPr lang="en-US" dirty="0"/>
              <a:t>Division of School Buildings and Grounds</a:t>
            </a:r>
          </a:p>
        </p:txBody>
      </p:sp>
      <p:pic>
        <p:nvPicPr>
          <p:cNvPr id="5" name="Picture 4" descr="Classroom of students raising their hands in front of a teacher">
            <a:extLst>
              <a:ext uri="{FF2B5EF4-FFF2-40B4-BE49-F238E27FC236}">
                <a16:creationId xmlns:a16="http://schemas.microsoft.com/office/drawing/2014/main" id="{0A8C0E85-3670-40C4-9939-C8D095182B3D}"/>
              </a:ext>
            </a:extLst>
          </p:cNvPr>
          <p:cNvPicPr>
            <a:picLocks noChangeAspect="1"/>
          </p:cNvPicPr>
          <p:nvPr/>
        </p:nvPicPr>
        <p:blipFill>
          <a:blip r:embed="rId2"/>
          <a:stretch>
            <a:fillRect/>
          </a:stretch>
        </p:blipFill>
        <p:spPr>
          <a:xfrm>
            <a:off x="5472947" y="1001299"/>
            <a:ext cx="6174767" cy="4205957"/>
          </a:xfrm>
          <a:prstGeom prst="rect">
            <a:avLst/>
          </a:prstGeom>
        </p:spPr>
      </p:pic>
    </p:spTree>
    <p:extLst>
      <p:ext uri="{BB962C8B-B14F-4D97-AF65-F5344CB8AC3E}">
        <p14:creationId xmlns:p14="http://schemas.microsoft.com/office/powerpoint/2010/main" val="11786717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text, silhouette&#10;&#10;Description automatically generated">
            <a:extLst>
              <a:ext uri="{FF2B5EF4-FFF2-40B4-BE49-F238E27FC236}">
                <a16:creationId xmlns:a16="http://schemas.microsoft.com/office/drawing/2014/main" id="{63C6215B-B0B9-4494-A08A-15E7A927169E}"/>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6210" t="15477" r="2881"/>
          <a:stretch/>
        </p:blipFill>
        <p:spPr>
          <a:xfrm>
            <a:off x="437332" y="-40151"/>
            <a:ext cx="12191980" cy="6857990"/>
          </a:xfrm>
          <a:prstGeom prst="rect">
            <a:avLst/>
          </a:prstGeom>
        </p:spPr>
      </p:pic>
      <p:sp>
        <p:nvSpPr>
          <p:cNvPr id="10" name="Rectangle 9">
            <a:extLst>
              <a:ext uri="{FF2B5EF4-FFF2-40B4-BE49-F238E27FC236}">
                <a16:creationId xmlns:a16="http://schemas.microsoft.com/office/drawing/2014/main" id="{2B1D4F77-A17C-43D7-B7FA-545148E4E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E0E6D5-BA1B-483D-BB14-1AAA1C8CBBB9}"/>
              </a:ext>
            </a:extLst>
          </p:cNvPr>
          <p:cNvSpPr>
            <a:spLocks noGrp="1"/>
          </p:cNvSpPr>
          <p:nvPr>
            <p:ph type="title"/>
          </p:nvPr>
        </p:nvSpPr>
        <p:spPr>
          <a:xfrm>
            <a:off x="594805" y="40161"/>
            <a:ext cx="3759240" cy="751057"/>
          </a:xfrm>
        </p:spPr>
        <p:txBody>
          <a:bodyPr>
            <a:normAutofit/>
          </a:bodyPr>
          <a:lstStyle/>
          <a:p>
            <a:r>
              <a:rPr lang="en-US" sz="4000" dirty="0"/>
              <a:t>Summary</a:t>
            </a:r>
          </a:p>
        </p:txBody>
      </p:sp>
      <p:sp>
        <p:nvSpPr>
          <p:cNvPr id="3" name="Content Placeholder 2">
            <a:extLst>
              <a:ext uri="{FF2B5EF4-FFF2-40B4-BE49-F238E27FC236}">
                <a16:creationId xmlns:a16="http://schemas.microsoft.com/office/drawing/2014/main" id="{3615C6A6-C342-4477-972C-E3CA9BDEA043}"/>
              </a:ext>
            </a:extLst>
          </p:cNvPr>
          <p:cNvSpPr>
            <a:spLocks noGrp="1"/>
          </p:cNvSpPr>
          <p:nvPr>
            <p:ph idx="1"/>
          </p:nvPr>
        </p:nvSpPr>
        <p:spPr>
          <a:xfrm>
            <a:off x="594110" y="1152546"/>
            <a:ext cx="3764826" cy="5405490"/>
          </a:xfrm>
        </p:spPr>
        <p:txBody>
          <a:bodyPr>
            <a:noAutofit/>
          </a:bodyPr>
          <a:lstStyle/>
          <a:p>
            <a:r>
              <a:rPr lang="en-US" sz="2400" dirty="0"/>
              <a:t>Each person serves a role and is responsible for providing the best learning environment for students, parents / guardians, guests and the community.</a:t>
            </a:r>
          </a:p>
          <a:p>
            <a:r>
              <a:rPr lang="en-US" sz="2400" dirty="0"/>
              <a:t>It is in this combination of everyone that creates successful students. </a:t>
            </a:r>
          </a:p>
          <a:p>
            <a:r>
              <a:rPr lang="en-US" sz="2400" dirty="0"/>
              <a:t>We are all responsible for School Safety.</a:t>
            </a:r>
          </a:p>
        </p:txBody>
      </p:sp>
    </p:spTree>
    <p:extLst>
      <p:ext uri="{BB962C8B-B14F-4D97-AF65-F5344CB8AC3E}">
        <p14:creationId xmlns:p14="http://schemas.microsoft.com/office/powerpoint/2010/main" val="1172521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BD86F-608E-FCFA-8888-CAEF2FCCAA69}"/>
              </a:ext>
            </a:extLst>
          </p:cNvPr>
          <p:cNvSpPr>
            <a:spLocks noGrp="1"/>
          </p:cNvSpPr>
          <p:nvPr>
            <p:ph type="title"/>
          </p:nvPr>
        </p:nvSpPr>
        <p:spPr/>
        <p:txBody>
          <a:bodyPr/>
          <a:lstStyle/>
          <a:p>
            <a:r>
              <a:rPr lang="en-US" dirty="0"/>
              <a:t>Division of School Safety</a:t>
            </a:r>
          </a:p>
        </p:txBody>
      </p:sp>
      <p:sp>
        <p:nvSpPr>
          <p:cNvPr id="3" name="Content Placeholder 2">
            <a:extLst>
              <a:ext uri="{FF2B5EF4-FFF2-40B4-BE49-F238E27FC236}">
                <a16:creationId xmlns:a16="http://schemas.microsoft.com/office/drawing/2014/main" id="{7AB420AD-40AE-EB2E-35A4-B48189D58638}"/>
              </a:ext>
            </a:extLst>
          </p:cNvPr>
          <p:cNvSpPr>
            <a:spLocks noGrp="1"/>
          </p:cNvSpPr>
          <p:nvPr>
            <p:ph idx="1"/>
          </p:nvPr>
        </p:nvSpPr>
        <p:spPr/>
        <p:txBody>
          <a:bodyPr>
            <a:normAutofit lnSpcReduction="10000"/>
          </a:bodyPr>
          <a:lstStyle/>
          <a:p>
            <a:pPr algn="ctr"/>
            <a:endParaRPr lang="en-US" dirty="0"/>
          </a:p>
          <a:p>
            <a:pPr algn="ctr"/>
            <a:endParaRPr lang="en-US" dirty="0"/>
          </a:p>
          <a:p>
            <a:pPr algn="ctr"/>
            <a:endParaRPr lang="en-US" dirty="0"/>
          </a:p>
          <a:p>
            <a:pPr marL="0" indent="0" algn="ctr">
              <a:buNone/>
            </a:pPr>
            <a:r>
              <a:rPr lang="en-US" sz="7200" dirty="0">
                <a:solidFill>
                  <a:srgbClr val="FF0000"/>
                </a:solidFill>
              </a:rPr>
              <a:t>Questions</a:t>
            </a:r>
          </a:p>
          <a:p>
            <a:endParaRPr lang="en-US" dirty="0"/>
          </a:p>
          <a:p>
            <a:endParaRPr lang="en-US" dirty="0"/>
          </a:p>
          <a:p>
            <a:pPr marL="0" indent="0">
              <a:buNone/>
            </a:pPr>
            <a:r>
              <a:rPr lang="en-US" dirty="0"/>
              <a:t>                                   </a:t>
            </a:r>
            <a:endParaRPr lang="en-US" sz="7200" dirty="0"/>
          </a:p>
        </p:txBody>
      </p:sp>
    </p:spTree>
    <p:extLst>
      <p:ext uri="{BB962C8B-B14F-4D97-AF65-F5344CB8AC3E}">
        <p14:creationId xmlns:p14="http://schemas.microsoft.com/office/powerpoint/2010/main" val="12680162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BD87CC1-8F94-6869-3FA3-E922C710F841}"/>
              </a:ext>
            </a:extLst>
          </p:cNvPr>
          <p:cNvSpPr>
            <a:spLocks noGrp="1"/>
          </p:cNvSpPr>
          <p:nvPr>
            <p:ph type="sldNum" sz="quarter" idx="12"/>
          </p:nvPr>
        </p:nvSpPr>
        <p:spPr/>
        <p:txBody>
          <a:bodyPr/>
          <a:lstStyle/>
          <a:p>
            <a:fld id="{84E24DD3-0117-F947-8F74-C808912B5A2D}" type="slidenum">
              <a:rPr lang="en-US" smtClean="0"/>
              <a:pPr/>
              <a:t>52</a:t>
            </a:fld>
            <a:endParaRPr lang="en-US"/>
          </a:p>
        </p:txBody>
      </p:sp>
      <p:sp>
        <p:nvSpPr>
          <p:cNvPr id="3" name="Text Placeholder 2">
            <a:extLst>
              <a:ext uri="{FF2B5EF4-FFF2-40B4-BE49-F238E27FC236}">
                <a16:creationId xmlns:a16="http://schemas.microsoft.com/office/drawing/2014/main" id="{AAFC1007-79AF-FDC1-997C-BCCCBB2742D4}"/>
              </a:ext>
            </a:extLst>
          </p:cNvPr>
          <p:cNvSpPr>
            <a:spLocks noGrp="1"/>
          </p:cNvSpPr>
          <p:nvPr>
            <p:ph type="body" sz="quarter" idx="14"/>
          </p:nvPr>
        </p:nvSpPr>
        <p:spPr>
          <a:xfrm>
            <a:off x="491486" y="2994888"/>
            <a:ext cx="8550759" cy="2839530"/>
          </a:xfrm>
        </p:spPr>
        <p:txBody>
          <a:bodyPr vert="horz" lIns="91440" tIns="45720" rIns="91440" bIns="45720" rtlCol="0" anchor="t">
            <a:noAutofit/>
          </a:bodyPr>
          <a:lstStyle/>
          <a:p>
            <a:r>
              <a:rPr lang="en-US" dirty="0">
                <a:latin typeface="Arial"/>
                <a:cs typeface="Arial"/>
              </a:rPr>
              <a:t>Office of Safe and Orderly Schools </a:t>
            </a:r>
          </a:p>
          <a:p>
            <a:r>
              <a:rPr lang="en-US" dirty="0">
                <a:latin typeface="Arial"/>
                <a:cs typeface="Arial"/>
              </a:rPr>
              <a:t>Division of School Safety</a:t>
            </a:r>
          </a:p>
          <a:p>
            <a:r>
              <a:rPr lang="en-US" dirty="0">
                <a:latin typeface="Arial"/>
                <a:cs typeface="Arial"/>
              </a:rPr>
              <a:t>johartley@mdek12.org</a:t>
            </a:r>
          </a:p>
          <a:p>
            <a:r>
              <a:rPr lang="en-US" dirty="0">
                <a:latin typeface="Arial"/>
                <a:cs typeface="Arial"/>
              </a:rPr>
              <a:t>601-359-1028</a:t>
            </a:r>
            <a:endParaRPr lang="en-US" dirty="0"/>
          </a:p>
          <a:p>
            <a:pPr algn="ctr"/>
            <a:r>
              <a:rPr lang="en-US" dirty="0">
                <a:latin typeface="Arial"/>
                <a:cs typeface="Arial"/>
              </a:rPr>
              <a:t>                              </a:t>
            </a:r>
            <a:endParaRPr lang="en-US" dirty="0"/>
          </a:p>
          <a:p>
            <a:endParaRPr lang="en-US" dirty="0"/>
          </a:p>
        </p:txBody>
      </p:sp>
      <p:sp>
        <p:nvSpPr>
          <p:cNvPr id="4" name="Title 3">
            <a:extLst>
              <a:ext uri="{FF2B5EF4-FFF2-40B4-BE49-F238E27FC236}">
                <a16:creationId xmlns:a16="http://schemas.microsoft.com/office/drawing/2014/main" id="{72A28F16-4507-A181-B765-971D6F4FE2EF}"/>
              </a:ext>
            </a:extLst>
          </p:cNvPr>
          <p:cNvSpPr>
            <a:spLocks noGrp="1"/>
          </p:cNvSpPr>
          <p:nvPr>
            <p:ph type="title"/>
          </p:nvPr>
        </p:nvSpPr>
        <p:spPr>
          <a:xfrm>
            <a:off x="215757" y="2073713"/>
            <a:ext cx="9287472" cy="868225"/>
          </a:xfrm>
        </p:spPr>
        <p:txBody>
          <a:bodyPr>
            <a:normAutofit/>
          </a:bodyPr>
          <a:lstStyle/>
          <a:p>
            <a:r>
              <a:rPr lang="en-US" dirty="0"/>
              <a:t>Greg Hartley</a:t>
            </a:r>
          </a:p>
        </p:txBody>
      </p:sp>
    </p:spTree>
    <p:extLst>
      <p:ext uri="{BB962C8B-B14F-4D97-AF65-F5344CB8AC3E}">
        <p14:creationId xmlns:p14="http://schemas.microsoft.com/office/powerpoint/2010/main" val="608186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29CDA-7010-4AC8-A38D-3FABBE4AC691}"/>
              </a:ext>
            </a:extLst>
          </p:cNvPr>
          <p:cNvSpPr>
            <a:spLocks noGrp="1"/>
          </p:cNvSpPr>
          <p:nvPr>
            <p:ph type="title"/>
          </p:nvPr>
        </p:nvSpPr>
        <p:spPr/>
        <p:txBody>
          <a:bodyPr/>
          <a:lstStyle/>
          <a:p>
            <a:r>
              <a:rPr lang="en-US" dirty="0"/>
              <a:t>Division of School Safety</a:t>
            </a:r>
          </a:p>
        </p:txBody>
      </p:sp>
      <p:sp>
        <p:nvSpPr>
          <p:cNvPr id="3" name="Content Placeholder 2">
            <a:extLst>
              <a:ext uri="{FF2B5EF4-FFF2-40B4-BE49-F238E27FC236}">
                <a16:creationId xmlns:a16="http://schemas.microsoft.com/office/drawing/2014/main" id="{D17B097A-3941-41FA-A865-F4A60236574A}"/>
              </a:ext>
            </a:extLst>
          </p:cNvPr>
          <p:cNvSpPr>
            <a:spLocks noGrp="1"/>
          </p:cNvSpPr>
          <p:nvPr>
            <p:ph idx="1"/>
          </p:nvPr>
        </p:nvSpPr>
        <p:spPr/>
        <p:txBody>
          <a:bodyPr>
            <a:normAutofit lnSpcReduction="10000"/>
          </a:bodyPr>
          <a:lstStyle/>
          <a:p>
            <a:r>
              <a:rPr lang="en-US" b="0" i="0" dirty="0">
                <a:solidFill>
                  <a:srgbClr val="333333"/>
                </a:solidFill>
                <a:effectLst/>
                <a:latin typeface="Helvetica Neue"/>
              </a:rPr>
              <a:t>On a day-to-day basis, schools are among the safest places for our nation’s children.</a:t>
            </a:r>
          </a:p>
          <a:p>
            <a:r>
              <a:rPr lang="en-US" b="0" i="0" dirty="0">
                <a:solidFill>
                  <a:srgbClr val="333333"/>
                </a:solidFill>
                <a:effectLst/>
                <a:latin typeface="Helvetica Neue"/>
              </a:rPr>
              <a:t>To ensure that our schools remain safe, it is important that school districts develop and implement sound policies and procedures.</a:t>
            </a:r>
            <a:endParaRPr lang="en-US" dirty="0">
              <a:solidFill>
                <a:srgbClr val="333333"/>
              </a:solidFill>
              <a:latin typeface="Helvetica Neue"/>
            </a:endParaRPr>
          </a:p>
          <a:p>
            <a:pPr algn="just"/>
            <a:r>
              <a:rPr lang="en-US" b="0" i="0" dirty="0">
                <a:solidFill>
                  <a:srgbClr val="333333"/>
                </a:solidFill>
                <a:effectLst/>
                <a:latin typeface="Helvetica Neue"/>
              </a:rPr>
              <a:t>The Office of Safe and Orderly Schools has designed its guidelines and policies to assist those who are responsible for the health and safety of students and staff while they are at school, on school grounds, on their way to or from school, and involved in school-sponsored activities.</a:t>
            </a:r>
            <a:endParaRPr lang="en-US" dirty="0"/>
          </a:p>
        </p:txBody>
      </p:sp>
    </p:spTree>
    <p:extLst>
      <p:ext uri="{BB962C8B-B14F-4D97-AF65-F5344CB8AC3E}">
        <p14:creationId xmlns:p14="http://schemas.microsoft.com/office/powerpoint/2010/main" val="247169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Police car on the street">
            <a:extLst>
              <a:ext uri="{FF2B5EF4-FFF2-40B4-BE49-F238E27FC236}">
                <a16:creationId xmlns:a16="http://schemas.microsoft.com/office/drawing/2014/main" id="{4BA8AF1B-5473-448B-AD74-043F97B3FC40}"/>
              </a:ext>
            </a:extLst>
          </p:cNvPr>
          <p:cNvPicPr>
            <a:picLocks noChangeAspect="1"/>
          </p:cNvPicPr>
          <p:nvPr/>
        </p:nvPicPr>
        <p:blipFill rotWithShape="1">
          <a:blip r:embed="rId2"/>
          <a:srcRect t="22296" b="32109"/>
          <a:stretch/>
        </p:blipFill>
        <p:spPr>
          <a:xfrm>
            <a:off x="0" y="10"/>
            <a:ext cx="12191980" cy="3105140"/>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796AB846-57DE-4FEA-A1B1-6F5E958E7820}"/>
              </a:ext>
            </a:extLst>
          </p:cNvPr>
          <p:cNvSpPr>
            <a:spLocks noGrp="1"/>
          </p:cNvSpPr>
          <p:nvPr>
            <p:ph idx="1"/>
          </p:nvPr>
        </p:nvSpPr>
        <p:spPr>
          <a:xfrm>
            <a:off x="1448656" y="3105150"/>
            <a:ext cx="10260739" cy="2925780"/>
          </a:xfrm>
        </p:spPr>
        <p:txBody>
          <a:bodyPr anchor="ctr">
            <a:noAutofit/>
          </a:bodyPr>
          <a:lstStyle/>
          <a:p>
            <a:r>
              <a:rPr lang="en-US" sz="2400" b="0" i="0" dirty="0">
                <a:solidFill>
                  <a:srgbClr val="333333"/>
                </a:solidFill>
                <a:effectLst/>
                <a:latin typeface="Helvetica Neue"/>
              </a:rPr>
              <a:t>The </a:t>
            </a:r>
            <a:r>
              <a:rPr lang="en-US" sz="2400" b="1" i="0" dirty="0">
                <a:solidFill>
                  <a:srgbClr val="333333"/>
                </a:solidFill>
                <a:effectLst/>
                <a:latin typeface="Helvetica Neue"/>
              </a:rPr>
              <a:t>Division of School Safety</a:t>
            </a:r>
            <a:r>
              <a:rPr lang="en-US" sz="2400" b="0" i="0" dirty="0">
                <a:solidFill>
                  <a:srgbClr val="333333"/>
                </a:solidFill>
                <a:effectLst/>
                <a:latin typeface="Helvetica Neue"/>
              </a:rPr>
              <a:t> provides support to schools in the areas of physical security, emergency operations and school discipline.</a:t>
            </a:r>
          </a:p>
          <a:p>
            <a:r>
              <a:rPr lang="en-US" sz="2400" b="0" i="0" dirty="0">
                <a:solidFill>
                  <a:srgbClr val="333333"/>
                </a:solidFill>
                <a:effectLst/>
                <a:latin typeface="Helvetica Neue"/>
              </a:rPr>
              <a:t>Training and technical assistance may be requested to provide guidance in the development of a safe and secure school environment for students, faculty and administrators.</a:t>
            </a:r>
            <a:endParaRPr lang="en-US" sz="2400" dirty="0"/>
          </a:p>
          <a:p>
            <a:endParaRPr lang="en-US" sz="2600" dirty="0"/>
          </a:p>
        </p:txBody>
      </p:sp>
    </p:spTree>
    <p:extLst>
      <p:ext uri="{BB962C8B-B14F-4D97-AF65-F5344CB8AC3E}">
        <p14:creationId xmlns:p14="http://schemas.microsoft.com/office/powerpoint/2010/main" val="3273548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F3D22-A4CD-4FB0-8569-53B94E6E1DC7}"/>
              </a:ext>
            </a:extLst>
          </p:cNvPr>
          <p:cNvSpPr>
            <a:spLocks noGrp="1"/>
          </p:cNvSpPr>
          <p:nvPr>
            <p:ph type="title"/>
          </p:nvPr>
        </p:nvSpPr>
        <p:spPr/>
        <p:txBody>
          <a:bodyPr/>
          <a:lstStyle/>
          <a:p>
            <a:r>
              <a:rPr lang="en-US" dirty="0"/>
              <a:t>Division of School Safety</a:t>
            </a:r>
          </a:p>
        </p:txBody>
      </p:sp>
      <p:sp>
        <p:nvSpPr>
          <p:cNvPr id="3" name="Content Placeholder 2">
            <a:extLst>
              <a:ext uri="{FF2B5EF4-FFF2-40B4-BE49-F238E27FC236}">
                <a16:creationId xmlns:a16="http://schemas.microsoft.com/office/drawing/2014/main" id="{EEAEE37E-B154-4B50-89D6-4533428E8847}"/>
              </a:ext>
            </a:extLst>
          </p:cNvPr>
          <p:cNvSpPr>
            <a:spLocks noGrp="1"/>
          </p:cNvSpPr>
          <p:nvPr>
            <p:ph idx="1"/>
          </p:nvPr>
        </p:nvSpPr>
        <p:spPr/>
        <p:txBody>
          <a:bodyPr>
            <a:normAutofit lnSpcReduction="10000"/>
          </a:bodyPr>
          <a:lstStyle/>
          <a:p>
            <a:pPr marL="0" indent="0">
              <a:buNone/>
            </a:pPr>
            <a:r>
              <a:rPr lang="en-US" i="0" u="sng" dirty="0">
                <a:solidFill>
                  <a:srgbClr val="333333"/>
                </a:solidFill>
                <a:effectLst/>
                <a:latin typeface="Helvetica Neue"/>
              </a:rPr>
              <a:t>Resources and areas of technical assistance include:</a:t>
            </a:r>
          </a:p>
          <a:p>
            <a:pPr algn="l">
              <a:buFont typeface="Arial" panose="020B0604020202020204" pitchFamily="34" charset="0"/>
              <a:buChar char="•"/>
            </a:pPr>
            <a:r>
              <a:rPr lang="en-US" b="0" i="0" dirty="0">
                <a:solidFill>
                  <a:srgbClr val="333333"/>
                </a:solidFill>
                <a:effectLst/>
                <a:latin typeface="Helvetica Neue"/>
              </a:rPr>
              <a:t>School Resource Officer/School Safety Officer Training </a:t>
            </a:r>
          </a:p>
          <a:p>
            <a:pPr algn="l">
              <a:buFont typeface="Arial" panose="020B0604020202020204" pitchFamily="34" charset="0"/>
              <a:buChar char="•"/>
            </a:pPr>
            <a:r>
              <a:rPr lang="en-US" b="0" i="0" dirty="0">
                <a:solidFill>
                  <a:srgbClr val="333333"/>
                </a:solidFill>
                <a:effectLst/>
                <a:latin typeface="Helvetica Neue"/>
              </a:rPr>
              <a:t>Civilian Response to Active Shooter Events Training</a:t>
            </a:r>
          </a:p>
          <a:p>
            <a:pPr algn="l">
              <a:buFont typeface="Arial" panose="020B0604020202020204" pitchFamily="34" charset="0"/>
              <a:buChar char="•"/>
            </a:pPr>
            <a:r>
              <a:rPr lang="en-US" b="0" i="0" dirty="0">
                <a:solidFill>
                  <a:srgbClr val="333333"/>
                </a:solidFill>
                <a:effectLst/>
                <a:latin typeface="Helvetica Neue"/>
              </a:rPr>
              <a:t>Review and Assistance with School District Emergency Planning</a:t>
            </a:r>
          </a:p>
          <a:p>
            <a:pPr algn="l">
              <a:buFont typeface="Arial" panose="020B0604020202020204" pitchFamily="34" charset="0"/>
              <a:buChar char="•"/>
            </a:pPr>
            <a:r>
              <a:rPr lang="en-US" b="0" i="0" dirty="0">
                <a:solidFill>
                  <a:srgbClr val="333333"/>
                </a:solidFill>
                <a:effectLst/>
                <a:latin typeface="Helvetica Neue"/>
              </a:rPr>
              <a:t>School Safety Technical Assistance Visits </a:t>
            </a:r>
          </a:p>
          <a:p>
            <a:pPr algn="l">
              <a:buFont typeface="Arial" panose="020B0604020202020204" pitchFamily="34" charset="0"/>
              <a:buChar char="•"/>
            </a:pPr>
            <a:r>
              <a:rPr lang="en-US" dirty="0">
                <a:solidFill>
                  <a:srgbClr val="333333"/>
                </a:solidFill>
                <a:latin typeface="Helvetica Neue"/>
              </a:rPr>
              <a:t>Suicide and Bullying Prevention</a:t>
            </a:r>
          </a:p>
          <a:p>
            <a:pPr algn="l">
              <a:buFont typeface="Arial" panose="020B0604020202020204" pitchFamily="34" charset="0"/>
              <a:buChar char="•"/>
            </a:pPr>
            <a:r>
              <a:rPr lang="en-US" b="0" i="0" dirty="0">
                <a:solidFill>
                  <a:srgbClr val="333333"/>
                </a:solidFill>
                <a:effectLst/>
                <a:latin typeface="Helvetica Neue"/>
              </a:rPr>
              <a:t>School Safety Accreditation Audits </a:t>
            </a:r>
          </a:p>
          <a:p>
            <a:endParaRPr lang="en-US" dirty="0"/>
          </a:p>
        </p:txBody>
      </p:sp>
    </p:spTree>
    <p:extLst>
      <p:ext uri="{BB962C8B-B14F-4D97-AF65-F5344CB8AC3E}">
        <p14:creationId xmlns:p14="http://schemas.microsoft.com/office/powerpoint/2010/main" val="1605564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60D755-2532-4E9C-35B8-1F90B12AA61B}"/>
              </a:ext>
            </a:extLst>
          </p:cNvPr>
          <p:cNvSpPr>
            <a:spLocks noGrp="1"/>
          </p:cNvSpPr>
          <p:nvPr>
            <p:ph type="title"/>
          </p:nvPr>
        </p:nvSpPr>
        <p:spPr>
          <a:xfrm>
            <a:off x="472308" y="369737"/>
            <a:ext cx="5128942" cy="5121273"/>
          </a:xfrm>
        </p:spPr>
        <p:txBody>
          <a:bodyPr/>
          <a:lstStyle/>
          <a:p>
            <a:pPr algn="ctr"/>
            <a:r>
              <a:rPr lang="en-US" sz="4800" dirty="0"/>
              <a:t>Mandatory State Safety Drills and Documentation </a:t>
            </a:r>
            <a:br>
              <a:rPr lang="en-US" sz="4800" dirty="0"/>
            </a:br>
            <a:br>
              <a:rPr lang="en-US" sz="4800" dirty="0"/>
            </a:br>
            <a:r>
              <a:rPr lang="en-US" sz="4800" dirty="0"/>
              <a:t> </a:t>
            </a:r>
          </a:p>
        </p:txBody>
      </p:sp>
      <p:sp>
        <p:nvSpPr>
          <p:cNvPr id="2" name="Slide Number Placeholder 1">
            <a:extLst>
              <a:ext uri="{FF2B5EF4-FFF2-40B4-BE49-F238E27FC236}">
                <a16:creationId xmlns:a16="http://schemas.microsoft.com/office/drawing/2014/main" id="{B6C2893E-6350-5B31-EB28-BF17BFDD0945}"/>
              </a:ext>
            </a:extLst>
          </p:cNvPr>
          <p:cNvSpPr>
            <a:spLocks noGrp="1"/>
          </p:cNvSpPr>
          <p:nvPr>
            <p:ph type="sldNum" sz="quarter" idx="4294967295"/>
          </p:nvPr>
        </p:nvSpPr>
        <p:spPr>
          <a:xfrm>
            <a:off x="9448800" y="260350"/>
            <a:ext cx="2743200" cy="365125"/>
          </a:xfrm>
        </p:spPr>
        <p:txBody>
          <a:bodyPr/>
          <a:lstStyle/>
          <a:p>
            <a:fld id="{84E24DD3-0117-F947-8F74-C808912B5A2D}" type="slidenum">
              <a:rPr lang="en-US" smtClean="0"/>
              <a:pPr/>
              <a:t>9</a:t>
            </a:fld>
            <a:endParaRPr lang="en-US"/>
          </a:p>
        </p:txBody>
      </p:sp>
    </p:spTree>
    <p:extLst>
      <p:ext uri="{BB962C8B-B14F-4D97-AF65-F5344CB8AC3E}">
        <p14:creationId xmlns:p14="http://schemas.microsoft.com/office/powerpoint/2010/main" val="1687328504"/>
      </p:ext>
    </p:extLst>
  </p:cSld>
  <p:clrMapOvr>
    <a:masterClrMapping/>
  </p:clrMapOvr>
</p:sld>
</file>

<file path=ppt/theme/theme1.xml><?xml version="1.0" encoding="utf-8"?>
<a:theme xmlns:a="http://schemas.openxmlformats.org/drawingml/2006/main" name="Office Theme">
  <a:themeElements>
    <a:clrScheme name="MDE">
      <a:dk1>
        <a:srgbClr val="000000"/>
      </a:dk1>
      <a:lt1>
        <a:srgbClr val="FFFFFF"/>
      </a:lt1>
      <a:dk2>
        <a:srgbClr val="44546A"/>
      </a:dk2>
      <a:lt2>
        <a:srgbClr val="E7E6E6"/>
      </a:lt2>
      <a:accent1>
        <a:srgbClr val="A74979"/>
      </a:accent1>
      <a:accent2>
        <a:srgbClr val="EF3A5B"/>
      </a:accent2>
      <a:accent3>
        <a:srgbClr val="A5A5A5"/>
      </a:accent3>
      <a:accent4>
        <a:srgbClr val="F3A51E"/>
      </a:accent4>
      <a:accent5>
        <a:srgbClr val="69C8C3"/>
      </a:accent5>
      <a:accent6>
        <a:srgbClr val="007FDC"/>
      </a:accent6>
      <a:hlink>
        <a:srgbClr val="20B7FF"/>
      </a:hlink>
      <a:folHlink>
        <a:srgbClr val="00539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noAutofit/>
      </a:bodyPr>
      <a:lstStyle>
        <a:defPPr algn="l" fontAlgn="base">
          <a:defRPr sz="8000" b="1" dirty="0" smtClean="0">
            <a:solidFill>
              <a:srgbClr val="003B71"/>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5a6440fa-e598-498d-a6ce-2960b48b1605" xsi:nil="true"/>
    <lcf76f155ced4ddcb4097134ff3c332f xmlns="76306503-31f9-45f6-892a-f8d3ce6680de">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52E9E209DDF2845909D931804A2FC64" ma:contentTypeVersion="16" ma:contentTypeDescription="Create a new document." ma:contentTypeScope="" ma:versionID="67c2ab6457f0e6e06e6b50e1cfe29950">
  <xsd:schema xmlns:xsd="http://www.w3.org/2001/XMLSchema" xmlns:xs="http://www.w3.org/2001/XMLSchema" xmlns:p="http://schemas.microsoft.com/office/2006/metadata/properties" xmlns:ns2="76306503-31f9-45f6-892a-f8d3ce6680de" xmlns:ns3="5a6440fa-e598-498d-a6ce-2960b48b1605" targetNamespace="http://schemas.microsoft.com/office/2006/metadata/properties" ma:root="true" ma:fieldsID="bf2cfa42f96f2484bee971fefa6aa411" ns2:_="" ns3:_="">
    <xsd:import namespace="76306503-31f9-45f6-892a-f8d3ce6680de"/>
    <xsd:import namespace="5a6440fa-e598-498d-a6ce-2960b48b160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306503-31f9-45f6-892a-f8d3ce6680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624be92-cd20-4743-bb81-736fea8f34e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a6440fa-e598-498d-a6ce-2960b48b160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bba7eda-a05d-45f3-a548-2fb45700883d}" ma:internalName="TaxCatchAll" ma:showField="CatchAllData" ma:web="5a6440fa-e598-498d-a6ce-2960b48b160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DC8955F-51BF-49D5-A897-FA3001A4A714}">
  <ds:schemaRefs>
    <ds:schemaRef ds:uri="http://schemas.microsoft.com/sharepoint/v3/contenttype/forms"/>
  </ds:schemaRefs>
</ds:datastoreItem>
</file>

<file path=customXml/itemProps2.xml><?xml version="1.0" encoding="utf-8"?>
<ds:datastoreItem xmlns:ds="http://schemas.openxmlformats.org/officeDocument/2006/customXml" ds:itemID="{BECFB535-FDF4-4757-AB48-233A167FA6ED}">
  <ds:schemaRefs>
    <ds:schemaRef ds:uri="5a6440fa-e598-498d-a6ce-2960b48b1605"/>
    <ds:schemaRef ds:uri="76306503-31f9-45f6-892a-f8d3ce6680de"/>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A42917A9-83A9-4DBF-A30D-3A22E0EEB7C1}">
  <ds:schemaRefs>
    <ds:schemaRef ds:uri="5a6440fa-e598-498d-a6ce-2960b48b1605"/>
    <ds:schemaRef ds:uri="76306503-31f9-45f6-892a-f8d3ce6680d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2736</TotalTime>
  <Words>2799</Words>
  <Application>Microsoft Office PowerPoint</Application>
  <PresentationFormat>Widescreen</PresentationFormat>
  <Paragraphs>330</Paragraphs>
  <Slides>52</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Arial Black</vt:lpstr>
      <vt:lpstr>Calibri</vt:lpstr>
      <vt:lpstr>Calibri Light</vt:lpstr>
      <vt:lpstr>Helvetica Neue</vt:lpstr>
      <vt:lpstr>Segoe UI</vt:lpstr>
      <vt:lpstr>Times New Roman</vt:lpstr>
      <vt:lpstr>WordVisi_MSFontService</vt:lpstr>
      <vt:lpstr>Office Theme</vt:lpstr>
      <vt:lpstr>School Safety for Principals and Administrators   </vt:lpstr>
      <vt:lpstr>PowerPoint Presentation</vt:lpstr>
      <vt:lpstr>Mississippi Department of Education</vt:lpstr>
      <vt:lpstr>The Office of Safe and Orderly Schools </vt:lpstr>
      <vt:lpstr>Has anyone ever heard of the Office of Safe and Orderly Schools?</vt:lpstr>
      <vt:lpstr>Division of School Safety</vt:lpstr>
      <vt:lpstr>PowerPoint Presentation</vt:lpstr>
      <vt:lpstr>Division of School Safety</vt:lpstr>
      <vt:lpstr>Mandatory State Safety Drills and Documentation    </vt:lpstr>
      <vt:lpstr>Division of School Safety</vt:lpstr>
      <vt:lpstr>Division of School Safety</vt:lpstr>
      <vt:lpstr>Division of School Safety</vt:lpstr>
      <vt:lpstr>Division of School Safety</vt:lpstr>
      <vt:lpstr>Division of School Safety</vt:lpstr>
      <vt:lpstr>Division of School Safety</vt:lpstr>
      <vt:lpstr>Division of School Safety</vt:lpstr>
      <vt:lpstr>Division of School Safety</vt:lpstr>
      <vt:lpstr>Division of School Safety</vt:lpstr>
      <vt:lpstr>Division of School Safety</vt:lpstr>
      <vt:lpstr>Division of School Safety</vt:lpstr>
      <vt:lpstr>Division of School Safety</vt:lpstr>
      <vt:lpstr>Division of School Safety</vt:lpstr>
      <vt:lpstr>Division of School Safety</vt:lpstr>
      <vt:lpstr>Division of School Safety</vt:lpstr>
      <vt:lpstr>Division of School Safety</vt:lpstr>
      <vt:lpstr>Division of School Safety</vt:lpstr>
      <vt:lpstr>Division of School Safety</vt:lpstr>
      <vt:lpstr>Division of School Safety</vt:lpstr>
      <vt:lpstr>Division of School Safety</vt:lpstr>
      <vt:lpstr>Division of School Safety</vt:lpstr>
      <vt:lpstr>Division of School Safety</vt:lpstr>
      <vt:lpstr>Division of School Safety</vt:lpstr>
      <vt:lpstr>Division of School Safety</vt:lpstr>
      <vt:lpstr>Division of School Safety</vt:lpstr>
      <vt:lpstr>Division of School Safety</vt:lpstr>
      <vt:lpstr>Division of School Safety</vt:lpstr>
      <vt:lpstr>Division of School Safety</vt:lpstr>
      <vt:lpstr>Division of School Safety</vt:lpstr>
      <vt:lpstr>Division of School Safety</vt:lpstr>
      <vt:lpstr>Division of School Safety</vt:lpstr>
      <vt:lpstr>Division of School Safety</vt:lpstr>
      <vt:lpstr>Division of School Safety</vt:lpstr>
      <vt:lpstr>Division of School Safety</vt:lpstr>
      <vt:lpstr>Other School Safety Initiatives </vt:lpstr>
      <vt:lpstr>Division of School Safety</vt:lpstr>
      <vt:lpstr>Division of School Safety</vt:lpstr>
      <vt:lpstr>Division of School Safety</vt:lpstr>
      <vt:lpstr>Division of School Safety</vt:lpstr>
      <vt:lpstr>Division of School Safety</vt:lpstr>
      <vt:lpstr>Summary</vt:lpstr>
      <vt:lpstr>Division of School Safety</vt:lpstr>
      <vt:lpstr>Greg Hartley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Melissa Banks</dc:creator>
  <cp:keywords/>
  <dc:description/>
  <cp:lastModifiedBy>Brian McGairty</cp:lastModifiedBy>
  <cp:revision>9</cp:revision>
  <dcterms:created xsi:type="dcterms:W3CDTF">2020-12-28T15:17:46Z</dcterms:created>
  <dcterms:modified xsi:type="dcterms:W3CDTF">2024-09-26T12:46:00Z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0x010100452E9E209DDF2845909D931804A2FC64</vt:lpwstr>
  </property>
  <property fmtid="{D5CDD505-2E9C-101B-9397-08002B2CF9AE}" pid="3" name="MediaServiceImageTags">
    <vt:lpwstr/>
  </property>
</Properties>
</file>