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512" r:id="rId3"/>
    <p:sldId id="513" r:id="rId4"/>
    <p:sldId id="511" r:id="rId5"/>
    <p:sldId id="51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EBBF4-D562-FE37-1070-96B850BEC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E3A991-5DFE-D3D2-CC11-704631D6EB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8A2B8-47E8-F6D8-39C7-AAB267F6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34856-39F3-4C78-AB5C-034D733F01D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FBE66-FC23-EC60-5C7C-04D65A162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46338-80FA-103C-A33D-A4A4CF413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64B2-730F-4F71-B603-CABCF1BE6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06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28594-4E52-45A0-7D90-C38AFE7AB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404290-1452-64BE-CEC2-5384608C91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6C4FA-82F8-A204-4928-DC0EBDFD7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34856-39F3-4C78-AB5C-034D733F01D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BD0F5-5926-33B2-51F2-7A511EA4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81F8E-75C7-875E-1D9D-E334ED0C1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64B2-730F-4F71-B603-CABCF1BE6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7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0F2733-46D5-01A8-BB89-0A570A79F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E48DBA-328F-9E1B-230B-23AEA3A18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748D8-1394-C424-312A-80B6E5A56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34856-39F3-4C78-AB5C-034D733F01D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4DAE7-7DBD-155B-1C30-D62DC591F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AF579-777B-5046-74A2-ED79021EA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64B2-730F-4F71-B603-CABCF1BE6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7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13B22-3ED7-230B-5767-735B9019D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F8CFF-DF15-70D2-5D09-9CC808B5F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A026D-D302-A328-94BD-FC1812D63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34856-39F3-4C78-AB5C-034D733F01D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B8CB3-B89B-210A-C6FB-420A63DB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890CA-F68E-5FB1-171C-8018F5B64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64B2-730F-4F71-B603-CABCF1BE6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5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71294-64FA-4BC2-C66F-A11C15F11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F1524F-8835-B62E-BD42-E7CA79EAB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83FD0-316B-F1C5-6B83-71EC0479D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34856-39F3-4C78-AB5C-034D733F01D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88B9F-F89E-B770-587A-13E2FE1FA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0D1F9-6727-12E7-424E-E91FED92F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64B2-730F-4F71-B603-CABCF1BE6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662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852C-5C77-B75E-9465-5FFE8CD56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0EC86-AA9F-2206-9D2B-A79628BF71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D85BEE-CB9A-ADFC-EB1F-0162DD8B4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97978F-15DB-AF9F-DBEF-68945E88C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34856-39F3-4C78-AB5C-034D733F01D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4D0B1-2FF5-544F-62B6-812F7649E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4EFA4-A222-4D7F-6F59-72D048C2D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64B2-730F-4F71-B603-CABCF1BE6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282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05ECA-485F-F195-0D36-703AAA825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60AE6-B2F8-5453-1204-035454CE6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976C7E-3611-AAA4-3162-9F7533679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F4D331-121C-50AD-007C-408EFC4863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2A4FB5-5C04-47F2-502B-172109EBC3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BA2C09-4116-3E4F-8CFA-140DF925B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34856-39F3-4C78-AB5C-034D733F01D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D3FD8E-B095-AFD6-D822-760627FB4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9E07B5-0F27-0D09-5BCE-E91E288E1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64B2-730F-4F71-B603-CABCF1BE6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1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559CB-C6A7-8F8C-B150-FA6785B32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D19399-D1D2-EE4E-A7AC-ABC634279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34856-39F3-4C78-AB5C-034D733F01D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922F0E-2649-86C1-EC47-D87460F26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1628C-730D-C5BE-C90F-D60E32D31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64B2-730F-4F71-B603-CABCF1BE6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5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6DD59D-383D-5B52-4CBC-5BE45C55F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34856-39F3-4C78-AB5C-034D733F01D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72339-4468-4F3F-1B47-C32777514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CA82E-D476-D6FA-FD39-16BA3B8FE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64B2-730F-4F71-B603-CABCF1BE6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11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998D1-1BE4-FBC2-E627-8200F409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03B9D-117E-FCC6-F4FD-3BA3FB256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A7B311-F9B8-368A-6A17-4D9EDAB5B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4299E-7833-2DE3-AB92-61D226D63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34856-39F3-4C78-AB5C-034D733F01D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5DAAF-F6CB-9C39-10DE-5D9AE2E91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3FD2F-1186-1A9B-645E-D3C617BD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64B2-730F-4F71-B603-CABCF1BE6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33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448FA-FEB3-0574-957B-E710C856B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5FC614-30A5-5DDB-6F10-6B56200F8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8D48FE-7468-619B-E087-356008675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059CEF-AE1B-8947-89A6-E207B2957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34856-39F3-4C78-AB5C-034D733F01D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E9A93-6D39-3844-B9DD-2A6C1ABF4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BD925A-CCE7-A85A-4407-D7978CC88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64B2-730F-4F71-B603-CABCF1BE6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2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B719C-7E16-DC91-3F6A-F7B592708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05740-164C-229E-E6A2-AAEF22111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8C385-7A32-CE2E-0590-6D0E2555DE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34856-39F3-4C78-AB5C-034D733F01D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88A07-BDA9-4928-598D-F23FE06A05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1FD08-0F21-C7A6-BABF-B40D5F5E93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564B2-730F-4F71-B603-CABCF1BE6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7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19F65-0077-F24A-3A58-ECF973B57B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EXERCISES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5A0710-DA63-4F29-5A45-3C0B8EC082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Mississippi Office of Homeland Security</a:t>
            </a:r>
          </a:p>
        </p:txBody>
      </p:sp>
      <p:pic>
        <p:nvPicPr>
          <p:cNvPr id="4" name="Picture 2" descr="C:\Users\jbrinson\Pictures\STAR Logo.png">
            <a:extLst>
              <a:ext uri="{FF2B5EF4-FFF2-40B4-BE49-F238E27FC236}">
                <a16:creationId xmlns:a16="http://schemas.microsoft.com/office/drawing/2014/main" id="{C1683BC4-CD3D-8D51-5AE0-10A3AC840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398"/>
            <a:ext cx="2410691" cy="2448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jbrinson\Pictures\STAR Logo.png">
            <a:extLst>
              <a:ext uri="{FF2B5EF4-FFF2-40B4-BE49-F238E27FC236}">
                <a16:creationId xmlns:a16="http://schemas.microsoft.com/office/drawing/2014/main" id="{16411010-6AD2-B0B8-63D1-0F4E5B11C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309" y="-21021"/>
            <a:ext cx="2410691" cy="2448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386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564BD-FCAB-DF3C-343A-23AD9A727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91970"/>
            <a:ext cx="10905066" cy="1135737"/>
          </a:xfrm>
        </p:spPr>
        <p:txBody>
          <a:bodyPr>
            <a:normAutofit/>
          </a:bodyPr>
          <a:lstStyle/>
          <a:p>
            <a:r>
              <a:rPr lang="en-US" sz="5400" b="1" dirty="0"/>
              <a:t>Simple to Complex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D76FE-1791-5C90-CAC5-262E2B730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83077"/>
            <a:ext cx="5295319" cy="4649026"/>
          </a:xfrm>
        </p:spPr>
        <p:txBody>
          <a:bodyPr>
            <a:normAutofit/>
          </a:bodyPr>
          <a:lstStyle/>
          <a:p>
            <a:r>
              <a:rPr lang="en-US" sz="3600" b="1" dirty="0"/>
              <a:t>Simple:</a:t>
            </a:r>
          </a:p>
          <a:p>
            <a:pPr lvl="1"/>
            <a:r>
              <a:rPr lang="en-US" sz="3600" b="1" dirty="0"/>
              <a:t>Index Card Exercise: Test individual knowledge of a given scenario.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828B8E2E-C95F-85BB-707C-396D15BC9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320" y="2083077"/>
            <a:ext cx="6253212" cy="3761699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31613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FA032-5AE7-59BE-C2BD-666588CA3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6000" b="1" dirty="0"/>
              <a:t>Complex</a:t>
            </a:r>
          </a:p>
        </p:txBody>
      </p:sp>
      <p:grpSp>
        <p:nvGrpSpPr>
          <p:cNvPr id="1035" name="Group 1034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036" name="Rectangle 1035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7" name="Rectangle 1036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7DCEB146-3734-4DA0-B923-618B21D3A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/>
              <a:t>Full-Scale Exercise: Everyone Participates, law enforcement, Fire , EMS/Hospitals, Life Flight. You physically do every aspect of a real response.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These you build up to.</a:t>
            </a:r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Rectangle 1042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Full scale Exercises">
            <a:extLst>
              <a:ext uri="{FF2B5EF4-FFF2-40B4-BE49-F238E27FC236}">
                <a16:creationId xmlns:a16="http://schemas.microsoft.com/office/drawing/2014/main" id="{E7B2060B-89F0-ECCD-ADA6-EBCF2FAE39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4" r="10041" b="-1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739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2F06C-E155-CC31-79B5-A8F8260E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35" y="52664"/>
            <a:ext cx="10515600" cy="782224"/>
          </a:xfrm>
        </p:spPr>
        <p:txBody>
          <a:bodyPr/>
          <a:lstStyle/>
          <a:p>
            <a:r>
              <a:rPr lang="en-US" b="1" dirty="0"/>
              <a:t>Types of Exercises ( Your building blocks)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453C9C-21B8-D25F-EBB7-2AC283BFC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4" y="834888"/>
            <a:ext cx="11555896" cy="584420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Seminars: </a:t>
            </a:r>
            <a:r>
              <a:rPr lang="en-US" b="1" dirty="0"/>
              <a:t>Gain awareness of interagency capabilities.</a:t>
            </a:r>
          </a:p>
          <a:p>
            <a:pPr lvl="1"/>
            <a:r>
              <a:rPr lang="en-US" dirty="0"/>
              <a:t>Community based. Learning what each other provide.</a:t>
            </a:r>
          </a:p>
          <a:p>
            <a:r>
              <a:rPr lang="en-US" b="1" dirty="0">
                <a:solidFill>
                  <a:srgbClr val="FF0000"/>
                </a:solidFill>
              </a:rPr>
              <a:t>Workshops: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b="1" dirty="0"/>
              <a:t>Plan Development.</a:t>
            </a:r>
          </a:p>
          <a:p>
            <a:pPr lvl="1"/>
            <a:r>
              <a:rPr lang="en-US" dirty="0"/>
              <a:t>Building the foundation of your plan.</a:t>
            </a:r>
          </a:p>
          <a:p>
            <a:r>
              <a:rPr lang="en-US" b="1" dirty="0">
                <a:solidFill>
                  <a:srgbClr val="FF0000"/>
                </a:solidFill>
              </a:rPr>
              <a:t>Tabletops: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/>
              <a:t>Identify GAPS.</a:t>
            </a:r>
          </a:p>
          <a:p>
            <a:pPr lvl="1"/>
            <a:r>
              <a:rPr lang="en-US" dirty="0"/>
              <a:t>Show if the plan works.</a:t>
            </a:r>
          </a:p>
          <a:p>
            <a:r>
              <a:rPr lang="en-US" b="1" dirty="0">
                <a:solidFill>
                  <a:srgbClr val="FF0000"/>
                </a:solidFill>
              </a:rPr>
              <a:t>Games: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/>
              <a:t>Simulation that promotes critical thinking.</a:t>
            </a:r>
          </a:p>
          <a:p>
            <a:pPr lvl="1"/>
            <a:r>
              <a:rPr lang="en-US" dirty="0"/>
              <a:t>Helps staff work through problems of task they may be asked to perform.</a:t>
            </a:r>
          </a:p>
          <a:p>
            <a:r>
              <a:rPr lang="en-US" b="1" dirty="0">
                <a:solidFill>
                  <a:srgbClr val="FF0000"/>
                </a:solidFill>
              </a:rPr>
              <a:t>Drills: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/>
              <a:t>Operations bases to validate an operation or function.</a:t>
            </a:r>
          </a:p>
          <a:p>
            <a:pPr lvl="1"/>
            <a:r>
              <a:rPr lang="en-US" dirty="0"/>
              <a:t>Aids in testing basic functions, such as lockdowns/evacuations/fire drills.</a:t>
            </a:r>
          </a:p>
          <a:p>
            <a:r>
              <a:rPr lang="en-US" b="1" dirty="0">
                <a:solidFill>
                  <a:srgbClr val="FF0000"/>
                </a:solidFill>
              </a:rPr>
              <a:t>Functional: </a:t>
            </a:r>
            <a:r>
              <a:rPr lang="en-US" b="1" dirty="0"/>
              <a:t>Realistic  capabilities evaluation.</a:t>
            </a:r>
          </a:p>
          <a:p>
            <a:pPr lvl="1"/>
            <a:r>
              <a:rPr lang="en-US" dirty="0"/>
              <a:t>Test on a particular function, LE response, Wounded Evacuation or Reunification set-up</a:t>
            </a:r>
          </a:p>
          <a:p>
            <a:r>
              <a:rPr lang="en-US" b="1" dirty="0">
                <a:solidFill>
                  <a:srgbClr val="FF0000"/>
                </a:solidFill>
              </a:rPr>
              <a:t>Full Scale: </a:t>
            </a:r>
            <a:r>
              <a:rPr lang="en-US" b="1" dirty="0"/>
              <a:t>Complex real time operational based test of capabilities, resources and multi-agency involvement.</a:t>
            </a:r>
          </a:p>
          <a:p>
            <a:pPr lvl="1"/>
            <a:r>
              <a:rPr lang="en-US" dirty="0"/>
              <a:t>TEST everything as if was real-world. </a:t>
            </a:r>
          </a:p>
        </p:txBody>
      </p:sp>
    </p:spTree>
    <p:extLst>
      <p:ext uri="{BB962C8B-B14F-4D97-AF65-F5344CB8AC3E}">
        <p14:creationId xmlns:p14="http://schemas.microsoft.com/office/powerpoint/2010/main" val="383988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DAAB828-02C8-4111-AC14-FF5ACEDDF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0"/>
            <a:ext cx="8797955" cy="6858000"/>
          </a:xfrm>
          <a:custGeom>
            <a:avLst/>
            <a:gdLst>
              <a:gd name="connsiteX0" fmla="*/ 1951386 w 8751613"/>
              <a:gd name="connsiteY0" fmla="*/ 0 h 6858000"/>
              <a:gd name="connsiteX1" fmla="*/ 6808636 w 8751613"/>
              <a:gd name="connsiteY1" fmla="*/ 0 h 6858000"/>
              <a:gd name="connsiteX2" fmla="*/ 6972292 w 8751613"/>
              <a:gd name="connsiteY2" fmla="*/ 272824 h 6858000"/>
              <a:gd name="connsiteX3" fmla="*/ 8684358 w 8751613"/>
              <a:gd name="connsiteY3" fmla="*/ 3126935 h 6858000"/>
              <a:gd name="connsiteX4" fmla="*/ 8684358 w 8751613"/>
              <a:gd name="connsiteY4" fmla="*/ 3731065 h 6858000"/>
              <a:gd name="connsiteX5" fmla="*/ 6813619 w 8751613"/>
              <a:gd name="connsiteY5" fmla="*/ 6849692 h 6858000"/>
              <a:gd name="connsiteX6" fmla="*/ 6808636 w 8751613"/>
              <a:gd name="connsiteY6" fmla="*/ 6858000 h 6858000"/>
              <a:gd name="connsiteX7" fmla="*/ 1951386 w 8751613"/>
              <a:gd name="connsiteY7" fmla="*/ 6858000 h 6858000"/>
              <a:gd name="connsiteX8" fmla="*/ 1787729 w 8751613"/>
              <a:gd name="connsiteY8" fmla="*/ 6585176 h 6858000"/>
              <a:gd name="connsiteX9" fmla="*/ 75663 w 8751613"/>
              <a:gd name="connsiteY9" fmla="*/ 3731065 h 6858000"/>
              <a:gd name="connsiteX10" fmla="*/ 75663 w 8751613"/>
              <a:gd name="connsiteY10" fmla="*/ 3126935 h 6858000"/>
              <a:gd name="connsiteX11" fmla="*/ 1946402 w 8751613"/>
              <a:gd name="connsiteY11" fmla="*/ 830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51613" h="6858000">
                <a:moveTo>
                  <a:pt x="1951386" y="0"/>
                </a:moveTo>
                <a:lnTo>
                  <a:pt x="6808636" y="0"/>
                </a:lnTo>
                <a:lnTo>
                  <a:pt x="6972292" y="272824"/>
                </a:lnTo>
                <a:cubicBezTo>
                  <a:pt x="8684358" y="3126935"/>
                  <a:pt x="8684358" y="3126935"/>
                  <a:pt x="8684358" y="3126935"/>
                </a:cubicBezTo>
                <a:cubicBezTo>
                  <a:pt x="8774032" y="3299544"/>
                  <a:pt x="8774032" y="3558457"/>
                  <a:pt x="8684358" y="3731065"/>
                </a:cubicBezTo>
                <a:cubicBezTo>
                  <a:pt x="7154297" y="6281764"/>
                  <a:pt x="6867411" y="6760019"/>
                  <a:pt x="6813619" y="6849692"/>
                </a:cubicBezTo>
                <a:lnTo>
                  <a:pt x="6808636" y="6858000"/>
                </a:lnTo>
                <a:lnTo>
                  <a:pt x="1951386" y="6858000"/>
                </a:lnTo>
                <a:lnTo>
                  <a:pt x="1787729" y="6585176"/>
                </a:lnTo>
                <a:cubicBezTo>
                  <a:pt x="75663" y="3731065"/>
                  <a:pt x="75663" y="3731065"/>
                  <a:pt x="75663" y="3731065"/>
                </a:cubicBezTo>
                <a:cubicBezTo>
                  <a:pt x="-25220" y="3558457"/>
                  <a:pt x="-25220" y="3299544"/>
                  <a:pt x="75663" y="3126935"/>
                </a:cubicBezTo>
                <a:cubicBezTo>
                  <a:pt x="1605724" y="576237"/>
                  <a:pt x="1892611" y="97981"/>
                  <a:pt x="1946402" y="830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1" name="Picture 10" descr="A picture containing text, person, baby, child&#10;&#10;Description automatically generated">
            <a:extLst>
              <a:ext uri="{FF2B5EF4-FFF2-40B4-BE49-F238E27FC236}">
                <a16:creationId xmlns:a16="http://schemas.microsoft.com/office/drawing/2014/main" id="{717B6C0C-3CAE-0745-9F1D-0555F5C2D9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488" y="1112293"/>
            <a:ext cx="4122254" cy="4633414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C32D4553-E775-4F16-9A6F-FED8D166A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0561" y="1075188"/>
            <a:ext cx="1562267" cy="1172973"/>
            <a:chOff x="9160561" y="1000124"/>
            <a:chExt cx="1562267" cy="1172973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50F864A1-23CF-4954-887F-3C4458622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8D313E8C-7457-407E-BDA5-EACA44D382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36435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198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EXERCISES</vt:lpstr>
      <vt:lpstr>Simple to Complex</vt:lpstr>
      <vt:lpstr>Complex</vt:lpstr>
      <vt:lpstr>Types of Exercises ( Your building blocks)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EXERCISES</dc:title>
  <dc:creator>James Brinson</dc:creator>
  <cp:lastModifiedBy>James Brinson</cp:lastModifiedBy>
  <cp:revision>2</cp:revision>
  <dcterms:created xsi:type="dcterms:W3CDTF">2022-10-24T20:33:02Z</dcterms:created>
  <dcterms:modified xsi:type="dcterms:W3CDTF">2022-10-25T03:34:07Z</dcterms:modified>
</cp:coreProperties>
</file>