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58" r:id="rId2"/>
    <p:sldId id="512" r:id="rId3"/>
    <p:sldId id="525" r:id="rId4"/>
    <p:sldId id="422" r:id="rId5"/>
    <p:sldId id="425" r:id="rId6"/>
    <p:sldId id="426" r:id="rId7"/>
    <p:sldId id="427" r:id="rId8"/>
    <p:sldId id="428" r:id="rId9"/>
    <p:sldId id="431" r:id="rId10"/>
    <p:sldId id="432" r:id="rId11"/>
    <p:sldId id="360" r:id="rId12"/>
    <p:sldId id="433" r:id="rId13"/>
    <p:sldId id="434" r:id="rId14"/>
    <p:sldId id="435" r:id="rId15"/>
    <p:sldId id="514" r:id="rId16"/>
    <p:sldId id="520" r:id="rId17"/>
    <p:sldId id="515" r:id="rId18"/>
    <p:sldId id="471" r:id="rId19"/>
    <p:sldId id="436" r:id="rId20"/>
    <p:sldId id="472" r:id="rId21"/>
    <p:sldId id="495" r:id="rId22"/>
    <p:sldId id="438" r:id="rId23"/>
    <p:sldId id="526" r:id="rId24"/>
    <p:sldId id="521" r:id="rId25"/>
    <p:sldId id="437" r:id="rId26"/>
    <p:sldId id="439" r:id="rId27"/>
    <p:sldId id="449" r:id="rId28"/>
    <p:sldId id="510" r:id="rId29"/>
    <p:sldId id="527" r:id="rId30"/>
    <p:sldId id="451" r:id="rId31"/>
    <p:sldId id="490" r:id="rId32"/>
    <p:sldId id="450" r:id="rId33"/>
    <p:sldId id="441" r:id="rId34"/>
    <p:sldId id="517" r:id="rId35"/>
    <p:sldId id="518" r:id="rId36"/>
    <p:sldId id="488" r:id="rId37"/>
    <p:sldId id="528" r:id="rId38"/>
    <p:sldId id="489" r:id="rId39"/>
    <p:sldId id="516" r:id="rId40"/>
    <p:sldId id="506" r:id="rId41"/>
    <p:sldId id="522" r:id="rId42"/>
    <p:sldId id="502" r:id="rId43"/>
    <p:sldId id="501" r:id="rId44"/>
    <p:sldId id="503" r:id="rId45"/>
    <p:sldId id="519" r:id="rId46"/>
    <p:sldId id="440" r:id="rId47"/>
    <p:sldId id="453" r:id="rId48"/>
    <p:sldId id="454" r:id="rId49"/>
    <p:sldId id="494" r:id="rId50"/>
    <p:sldId id="493" r:id="rId51"/>
    <p:sldId id="529" r:id="rId52"/>
    <p:sldId id="457" r:id="rId53"/>
    <p:sldId id="455" r:id="rId54"/>
    <p:sldId id="465" r:id="rId55"/>
    <p:sldId id="523" r:id="rId56"/>
    <p:sldId id="524" r:id="rId57"/>
    <p:sldId id="470" r:id="rId58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2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372" autoAdjust="0"/>
  </p:normalViewPr>
  <p:slideViewPr>
    <p:cSldViewPr showGuides="1">
      <p:cViewPr varScale="1">
        <p:scale>
          <a:sx n="63" d="100"/>
          <a:sy n="63" d="100"/>
        </p:scale>
        <p:origin x="1596" y="60"/>
      </p:cViewPr>
      <p:guideLst>
        <p:guide orient="horz" pos="1572"/>
        <p:guide pos="273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E8F36-373C-4B20-A512-7B8B2D2CA774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2E859-34D1-4494-B048-CCE01E08A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47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DDD2-D76A-43AC-84CD-8453FC6DF46E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5EECE-2E50-4589-AE12-81B3A6244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8F869ED-19DD-4B94-9655-256F352FDD89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hear</a:t>
            </a:r>
            <a:r>
              <a:rPr lang="en-US" baseline="0" dirty="0"/>
              <a:t> gunshots or some thing that could be gunshots, go straight to deliberation.</a:t>
            </a:r>
          </a:p>
          <a:p>
            <a:endParaRPr lang="en-US" baseline="0" dirty="0"/>
          </a:p>
          <a:p>
            <a:r>
              <a:rPr lang="en-US" baseline="0" dirty="0"/>
              <a:t>Ask yourself how often do you hear something like fireworks at work?  For most people it is never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5EECE-2E50-4589-AE12-81B3A62441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6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5EECE-2E50-4589-AE12-81B3A62441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9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/>
            <a:endParaRPr lang="en-US" altLang="en-US" dirty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A1D0D7A-FD4C-434E-867E-C21279755677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5EECE-2E50-4589-AE12-81B3A62441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4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5EECE-2E50-4589-AE12-81B3A62441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5EECE-2E50-4589-AE12-81B3A62441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7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28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78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22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7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84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034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938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42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7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48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9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0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2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Active Shooter</a:t>
            </a:r>
            <a:br>
              <a:rPr lang="en-US" dirty="0"/>
            </a:br>
            <a:r>
              <a:rPr lang="en-US" dirty="0"/>
              <a:t>Table-Top Exercise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A199ED1-4FDF-42DE-B479-EF0A1E1F7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667" y="3181350"/>
            <a:ext cx="6400800" cy="13144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Presented by </a:t>
            </a:r>
          </a:p>
          <a:p>
            <a:r>
              <a:rPr lang="en-US" dirty="0"/>
              <a:t>The</a:t>
            </a:r>
          </a:p>
          <a:p>
            <a:r>
              <a:rPr lang="en-US" dirty="0"/>
              <a:t>Mississippi Office of Homeland Security</a:t>
            </a:r>
          </a:p>
        </p:txBody>
      </p:sp>
      <p:pic>
        <p:nvPicPr>
          <p:cNvPr id="6146" name="Picture 2" descr="C:\Users\jbrinson\Pictures\STA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8"/>
            <a:ext cx="1170533" cy="11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brinson\Pictures\STA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67" y="9420"/>
            <a:ext cx="1170533" cy="11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October 2022</a:t>
            </a:r>
          </a:p>
          <a:p>
            <a:r>
              <a:rPr lang="en-US" b="1" dirty="0"/>
              <a:t>0915 hrs.   </a:t>
            </a:r>
          </a:p>
          <a:p>
            <a:r>
              <a:rPr lang="en-US" b="1" dirty="0"/>
              <a:t>Temperature is  65  degrees and overcast.</a:t>
            </a:r>
          </a:p>
          <a:p>
            <a:r>
              <a:rPr lang="en-US" b="1" dirty="0"/>
              <a:t>Just a typical day in Mississippi.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3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/>
              <a:t>Any Campus in Mississippi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9F9E43A-32CC-22E6-0482-ED4D6E1233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220199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57250"/>
          </a:xfrm>
        </p:spPr>
        <p:txBody>
          <a:bodyPr/>
          <a:lstStyle/>
          <a:p>
            <a:pPr algn="l"/>
            <a:r>
              <a:rPr lang="en-US" b="1" dirty="0"/>
              <a:t>Scenario Begins : </a:t>
            </a:r>
            <a:r>
              <a:rPr lang="en-US" b="1" dirty="0">
                <a:solidFill>
                  <a:srgbClr val="FFFF00"/>
                </a:solidFill>
              </a:rPr>
              <a:t>0915hrs.</a:t>
            </a:r>
          </a:p>
        </p:txBody>
      </p:sp>
      <p:pic>
        <p:nvPicPr>
          <p:cNvPr id="6" name="Gunfire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43800" y="285750"/>
            <a:ext cx="609600" cy="609600"/>
          </a:xfrm>
        </p:spPr>
      </p:pic>
      <p:pic>
        <p:nvPicPr>
          <p:cNvPr id="7" name="Content Placeholder 3" descr="C:\Users\jbrinson\Pictures\AS shoo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44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4954"/>
            <a:ext cx="7543800" cy="7565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911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8290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</a:rPr>
              <a:t>0916 Hrs</a:t>
            </a:r>
            <a:r>
              <a:rPr lang="en-US" sz="2800" dirty="0"/>
              <a:t>. A caller calls 911 and reports he heard gunshots, in the vicinity of building  1 and  he believes someone has been shot.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33" y="2413946"/>
            <a:ext cx="526333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5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Another report to 911, caller states they heard what sounds like guns shots being fired and people screaming coming from building 1.</a:t>
            </a:r>
          </a:p>
          <a:p>
            <a:r>
              <a:rPr lang="en-US" altLang="en-US" dirty="0"/>
              <a:t>Some people in nearby area begin to panic. </a:t>
            </a:r>
          </a:p>
        </p:txBody>
      </p:sp>
    </p:spTree>
    <p:extLst>
      <p:ext uri="{BB962C8B-B14F-4D97-AF65-F5344CB8AC3E}">
        <p14:creationId xmlns:p14="http://schemas.microsoft.com/office/powerpoint/2010/main" val="327188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8142-1C41-CFBA-1541-49996117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D2B9-76C7-6872-4C9C-6E394D6A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actions are we taking at this point?</a:t>
            </a:r>
          </a:p>
          <a:p>
            <a:pPr lvl="1"/>
            <a:r>
              <a:rPr lang="en-US" dirty="0"/>
              <a:t>Alert and Notification</a:t>
            </a:r>
          </a:p>
          <a:p>
            <a:pPr lvl="2"/>
            <a:r>
              <a:rPr lang="en-US" dirty="0"/>
              <a:t>How do we Alert?</a:t>
            </a:r>
          </a:p>
          <a:p>
            <a:pPr lvl="3"/>
            <a:r>
              <a:rPr lang="en-US" dirty="0"/>
              <a:t>What if that system fails?</a:t>
            </a:r>
          </a:p>
          <a:p>
            <a:pPr lvl="2"/>
            <a:r>
              <a:rPr lang="en-US" dirty="0"/>
              <a:t>Who do we notify?</a:t>
            </a:r>
          </a:p>
          <a:p>
            <a:pPr lvl="2"/>
            <a:r>
              <a:rPr lang="en-US" dirty="0"/>
              <a:t>What do we say?</a:t>
            </a:r>
          </a:p>
          <a:p>
            <a:pPr lvl="2"/>
            <a:endParaRPr lang="en-US" dirty="0"/>
          </a:p>
          <a:p>
            <a:r>
              <a:rPr lang="en-US" dirty="0"/>
              <a:t>Will our faculty perform as trained?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52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nature, outdoor, sunset">
            <a:extLst>
              <a:ext uri="{FF2B5EF4-FFF2-40B4-BE49-F238E27FC236}">
                <a16:creationId xmlns:a16="http://schemas.microsoft.com/office/drawing/2014/main" id="{59BD31DA-BD3C-9ACA-273D-BF6759AF3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55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766F-812F-B468-649C-4488022B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C6EB-FE3E-8386-9C1B-793546D1E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their actions administrators can take while lockdown?</a:t>
            </a:r>
          </a:p>
          <a:p>
            <a:pPr lvl="1"/>
            <a:r>
              <a:rPr lang="en-US" dirty="0"/>
              <a:t>PREPARE:</a:t>
            </a:r>
          </a:p>
          <a:p>
            <a:pPr marL="457200" lvl="1" indent="0">
              <a:buNone/>
            </a:pPr>
            <a:r>
              <a:rPr lang="en-US" dirty="0"/>
              <a:t>	What comes next?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Start thinking ahead!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C66ED-D299-48F3-1C9F-667D583C1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81369"/>
            <a:ext cx="3429000" cy="32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8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your school doing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Based on the information given.</a:t>
            </a:r>
          </a:p>
          <a:p>
            <a:r>
              <a:rPr lang="en-US" sz="2400" dirty="0"/>
              <a:t>What are your  immediate actions?</a:t>
            </a:r>
          </a:p>
          <a:p>
            <a:r>
              <a:rPr lang="en-US" sz="2400" dirty="0"/>
              <a:t>What are your primary concerns?</a:t>
            </a:r>
          </a:p>
          <a:p>
            <a:endParaRPr lang="en-US" sz="2400" dirty="0"/>
          </a:p>
          <a:p>
            <a:r>
              <a:rPr lang="en-US" sz="2400" dirty="0"/>
              <a:t>Are we establishing Command and Control currently?</a:t>
            </a:r>
          </a:p>
          <a:p>
            <a:r>
              <a:rPr lang="en-US" sz="2400" dirty="0"/>
              <a:t>Who's talking to who?</a:t>
            </a:r>
          </a:p>
          <a:p>
            <a:pPr lvl="1"/>
            <a:r>
              <a:rPr lang="en-US" sz="2000" dirty="0"/>
              <a:t>Where can we operate?</a:t>
            </a:r>
          </a:p>
        </p:txBody>
      </p:sp>
    </p:spTree>
    <p:extLst>
      <p:ext uri="{BB962C8B-B14F-4D97-AF65-F5344CB8AC3E}">
        <p14:creationId xmlns:p14="http://schemas.microsoft.com/office/powerpoint/2010/main" val="41905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Scenario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0916 hrs.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/>
              <a:t>Gun man begins moving down hallways.</a:t>
            </a:r>
          </a:p>
          <a:p>
            <a:r>
              <a:rPr lang="en-US" b="1" dirty="0"/>
              <a:t>Gunman is reported as a white male between the ages of 30-35 years of age. Bald  black shirt, blue jeans carrying  what appears to be a shotgun and a handgun.</a:t>
            </a:r>
          </a:p>
          <a:p>
            <a:endParaRPr lang="en-US" b="1" dirty="0"/>
          </a:p>
          <a:p>
            <a:r>
              <a:rPr lang="en-US" b="1" dirty="0"/>
              <a:t>Those that heard the shots have secured themselves in available  rooms and others are running.</a:t>
            </a:r>
          </a:p>
          <a:p>
            <a:endParaRPr lang="en-US" b="1" dirty="0"/>
          </a:p>
          <a:p>
            <a:r>
              <a:rPr lang="en-US" b="1" dirty="0"/>
              <a:t>What actions are we taking?</a:t>
            </a:r>
          </a:p>
        </p:txBody>
      </p:sp>
    </p:spTree>
    <p:extLst>
      <p:ext uri="{BB962C8B-B14F-4D97-AF65-F5344CB8AC3E}">
        <p14:creationId xmlns:p14="http://schemas.microsoft.com/office/powerpoint/2010/main" val="186896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078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Why  Table-Top Exercises?</a:t>
            </a:r>
          </a:p>
          <a:p>
            <a:pPr>
              <a:buNone/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Conducting a Table-Top Exercise</a:t>
            </a:r>
          </a:p>
          <a:p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Mock Table-Top Exercise.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235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Following our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lot of time in our plans we put the </a:t>
            </a:r>
            <a:r>
              <a:rPr lang="en-US" b="1" dirty="0">
                <a:solidFill>
                  <a:srgbClr val="C00000"/>
                </a:solidFill>
              </a:rPr>
              <a:t>WHAT</a:t>
            </a:r>
            <a:r>
              <a:rPr lang="en-US" b="1" dirty="0"/>
              <a:t>.</a:t>
            </a:r>
          </a:p>
          <a:p>
            <a:r>
              <a:rPr lang="en-US" dirty="0"/>
              <a:t>But the life changing part is </a:t>
            </a:r>
            <a:r>
              <a:rPr lang="en-US" b="1" dirty="0">
                <a:solidFill>
                  <a:srgbClr val="C00000"/>
                </a:solidFill>
              </a:rPr>
              <a:t>HOW </a:t>
            </a:r>
            <a:r>
              <a:rPr lang="en-US" dirty="0"/>
              <a:t>we accomplish these task.</a:t>
            </a:r>
          </a:p>
          <a:p>
            <a:r>
              <a:rPr lang="en-US" b="1" dirty="0">
                <a:solidFill>
                  <a:srgbClr val="C00000"/>
                </a:solidFill>
              </a:rPr>
              <a:t>HOW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Will we contact others?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We make notifications?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Will we conduct lockdown procedures?</a:t>
            </a:r>
          </a:p>
        </p:txBody>
      </p:sp>
    </p:spTree>
    <p:extLst>
      <p:ext uri="{BB962C8B-B14F-4D97-AF65-F5344CB8AC3E}">
        <p14:creationId xmlns:p14="http://schemas.microsoft.com/office/powerpoint/2010/main" val="201120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are we doing things….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more than the What………</a:t>
            </a:r>
          </a:p>
          <a:p>
            <a:pPr lvl="1"/>
            <a:r>
              <a:rPr lang="en-US" dirty="0"/>
              <a:t>Respond to the shooter…. HOW?</a:t>
            </a:r>
          </a:p>
          <a:p>
            <a:pPr lvl="1"/>
            <a:r>
              <a:rPr lang="en-US" dirty="0"/>
              <a:t>Communicate the threat…. HOW?</a:t>
            </a:r>
          </a:p>
          <a:p>
            <a:pPr lvl="1"/>
            <a:r>
              <a:rPr lang="en-US" dirty="0"/>
              <a:t>Go into campus lock Down…. HOW?</a:t>
            </a:r>
          </a:p>
        </p:txBody>
      </p:sp>
    </p:spTree>
    <p:extLst>
      <p:ext uri="{BB962C8B-B14F-4D97-AF65-F5344CB8AC3E}">
        <p14:creationId xmlns:p14="http://schemas.microsoft.com/office/powerpoint/2010/main" val="2065908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049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0918hrs.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/>
              <a:t>First Arriving law Enforcement Unit On Scene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85950"/>
            <a:ext cx="5638800" cy="29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49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C456-0737-A70F-C3C2-8F1538AC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55CD7-B5C4-FDC3-6903-774D132A7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do your local first responders know your schools?</a:t>
            </a:r>
          </a:p>
          <a:p>
            <a:r>
              <a:rPr lang="en-US" dirty="0"/>
              <a:t>Have they conducted walk throughs?</a:t>
            </a:r>
          </a:p>
          <a:p>
            <a:r>
              <a:rPr lang="en-US" dirty="0"/>
              <a:t>Have they exercised there?</a:t>
            </a:r>
          </a:p>
          <a:p>
            <a:r>
              <a:rPr lang="en-US" dirty="0"/>
              <a:t>How often?</a:t>
            </a:r>
          </a:p>
        </p:txBody>
      </p:sp>
    </p:spTree>
    <p:extLst>
      <p:ext uri="{BB962C8B-B14F-4D97-AF65-F5344CB8AC3E}">
        <p14:creationId xmlns:p14="http://schemas.microsoft.com/office/powerpoint/2010/main" val="3303628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781E-AA0C-B1C9-9CCC-711A8591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Enforcement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9B14B-4C23-0447-D79E-95C0AA6C4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Stop the Killing.</a:t>
            </a:r>
          </a:p>
          <a:p>
            <a:r>
              <a:rPr lang="en-US" dirty="0"/>
              <a:t>2. Stop the Dying.</a:t>
            </a:r>
          </a:p>
          <a:p>
            <a:r>
              <a:rPr lang="en-US" dirty="0"/>
              <a:t>3. Evacuate Wounded.</a:t>
            </a:r>
          </a:p>
          <a:p>
            <a:r>
              <a:rPr lang="en-US" dirty="0"/>
              <a:t>4. Secure Scene.</a:t>
            </a:r>
          </a:p>
          <a:p>
            <a:r>
              <a:rPr lang="en-US" dirty="0"/>
              <a:t>5. Other Duties.</a:t>
            </a:r>
          </a:p>
        </p:txBody>
      </p:sp>
      <p:pic>
        <p:nvPicPr>
          <p:cNvPr id="4" name="Shape 965">
            <a:extLst>
              <a:ext uri="{FF2B5EF4-FFF2-40B4-BE49-F238E27FC236}">
                <a16:creationId xmlns:a16="http://schemas.microsoft.com/office/drawing/2014/main" id="{DEB3E7D1-CFF0-CEB4-6D6E-7B791869A7F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r="12350"/>
          <a:stretch/>
        </p:blipFill>
        <p:spPr>
          <a:xfrm>
            <a:off x="4416436" y="1515815"/>
            <a:ext cx="4727564" cy="338741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29687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"/>
            <a:ext cx="7543800" cy="9144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6781799" cy="3017520"/>
          </a:xfrm>
        </p:spPr>
        <p:txBody>
          <a:bodyPr>
            <a:normAutofit/>
          </a:bodyPr>
          <a:lstStyle/>
          <a:p>
            <a:r>
              <a:rPr lang="en-US" sz="2600" b="1" dirty="0"/>
              <a:t>Some students and teachers were walking down the hallway when the gunman came into the hallway.</a:t>
            </a:r>
          </a:p>
          <a:p>
            <a:r>
              <a:rPr lang="en-US" sz="2600" b="1" dirty="0"/>
              <a:t>Multiple individuals are believed to be injured  and lay  bleeding on the floor.  </a:t>
            </a:r>
          </a:p>
          <a:p>
            <a:r>
              <a:rPr lang="en-US" sz="2600" b="1" dirty="0"/>
              <a:t>Screams and cries can be heard.</a:t>
            </a:r>
          </a:p>
          <a:p>
            <a:endParaRPr lang="en-US" b="1" dirty="0"/>
          </a:p>
        </p:txBody>
      </p:sp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FE15A5E-E5F5-4072-B139-6F2ED3676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85" y="2495550"/>
            <a:ext cx="319771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14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2209800" y="57150"/>
            <a:ext cx="5867400" cy="857250"/>
          </a:xfrm>
        </p:spPr>
        <p:txBody>
          <a:bodyPr/>
          <a:lstStyle/>
          <a:p>
            <a:endParaRPr lang="en-US" alt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614"/>
            <a:ext cx="5638801" cy="5056736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0919hrs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arriving officer, locates and neutralizes the gunman.</a:t>
            </a:r>
          </a:p>
          <a:p>
            <a:pPr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arriving officer radios that a suspect is down and begins ensuring that area is secure and assessing possible wounded.</a:t>
            </a:r>
          </a:p>
          <a:p>
            <a:pPr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hape 974">
            <a:extLst>
              <a:ext uri="{FF2B5EF4-FFF2-40B4-BE49-F238E27FC236}">
                <a16:creationId xmlns:a16="http://schemas.microsoft.com/office/drawing/2014/main" id="{D3A3F3C4-2371-03FD-104D-6C35516A5DB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5732" r="18018"/>
          <a:stretch/>
        </p:blipFill>
        <p:spPr>
          <a:xfrm>
            <a:off x="5486400" y="1417078"/>
            <a:ext cx="3909544" cy="3909544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00745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" y="12351"/>
            <a:ext cx="7543800" cy="1088068"/>
          </a:xfrm>
        </p:spPr>
        <p:txBody>
          <a:bodyPr/>
          <a:lstStyle/>
          <a:p>
            <a:r>
              <a:rPr lang="en-US" b="1" dirty="0"/>
              <a:t>Additional arriving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brinson\Pictures\Police arr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3950"/>
            <a:ext cx="8229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4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FA95F-EE9A-4401-AE5B-1AEBC38F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the wounded</a:t>
            </a:r>
          </a:p>
        </p:txBody>
      </p:sp>
      <p:pic>
        <p:nvPicPr>
          <p:cNvPr id="5" name="Content Placeholder 4" descr="A picture containing floor, person, indoor&#10;&#10;Description automatically generated">
            <a:extLst>
              <a:ext uri="{FF2B5EF4-FFF2-40B4-BE49-F238E27FC236}">
                <a16:creationId xmlns:a16="http://schemas.microsoft.com/office/drawing/2014/main" id="{86494CEB-FFD0-4F88-AC0B-53D203D18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90649"/>
            <a:ext cx="4133850" cy="3546871"/>
          </a:xfrm>
        </p:spPr>
      </p:pic>
      <p:pic>
        <p:nvPicPr>
          <p:cNvPr id="3" name="Picture 2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8D658830-ACD2-25B3-E89F-F3A64C2E8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40" y="1356358"/>
            <a:ext cx="4338560" cy="35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20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C48E-D48E-A2D7-99F6-72AE9743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E8B76-CE0F-F53F-BEF4-CEB6F67C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4343400" cy="3531394"/>
          </a:xfrm>
        </p:spPr>
        <p:txBody>
          <a:bodyPr/>
          <a:lstStyle/>
          <a:p>
            <a:r>
              <a:rPr lang="en-US" dirty="0"/>
              <a:t>Do your faculty members know how to treat a wounded child in their classroom?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BLEED CONTROL</a:t>
            </a:r>
          </a:p>
          <a:p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64BFB73-EA3B-83CB-DF1D-B33913055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69019"/>
            <a:ext cx="3276600" cy="39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1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8A22-FA31-D44E-ED13-6B179B9D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are a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3FE9-2CDF-C373-115A-2504E7F1E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Exercises can be used for numerous scenarios to look at individual functions or as a total scenario driven exercises to look at how your plan works.</a:t>
            </a:r>
          </a:p>
          <a:p>
            <a:r>
              <a:rPr lang="en-US" dirty="0"/>
              <a:t>Conducting Table-Tops first will ensure that drills, functional and full-scale exercises work.</a:t>
            </a:r>
          </a:p>
        </p:txBody>
      </p:sp>
    </p:spTree>
    <p:extLst>
      <p:ext uri="{BB962C8B-B14F-4D97-AF65-F5344CB8AC3E}">
        <p14:creationId xmlns:p14="http://schemas.microsoft.com/office/powerpoint/2010/main" val="2153282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DC77-1B3A-4A48-9541-F4AF4D25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Assessing  and Evacuating the wounded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brinson\Pictures\eva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0151"/>
            <a:ext cx="8229600" cy="37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92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56"/>
            <a:ext cx="8229600" cy="857250"/>
          </a:xfrm>
        </p:spPr>
        <p:txBody>
          <a:bodyPr/>
          <a:lstStyle/>
          <a:p>
            <a:r>
              <a:rPr lang="en-US" dirty="0"/>
              <a:t>Triage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1306"/>
            <a:ext cx="9144000" cy="42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87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E593E-47A0-47A0-8D77-6B761E50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Additional units begin</a:t>
            </a:r>
            <a:br>
              <a:rPr lang="en-US" b="1" dirty="0"/>
            </a:br>
            <a:r>
              <a:rPr lang="en-US" b="1" dirty="0"/>
              <a:t>Searching</a:t>
            </a:r>
          </a:p>
        </p:txBody>
      </p:sp>
      <p:pic>
        <p:nvPicPr>
          <p:cNvPr id="5" name="Content Placeholder 4" descr="A picture containing floor, indoor, wall, table&#10;&#10;Description automatically generated">
            <a:extLst>
              <a:ext uri="{FF2B5EF4-FFF2-40B4-BE49-F238E27FC236}">
                <a16:creationId xmlns:a16="http://schemas.microsoft.com/office/drawing/2014/main" id="{ECBAD89E-9649-4E33-A72C-B40145C44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3" y="1179367"/>
            <a:ext cx="9149423" cy="3964133"/>
          </a:xfrm>
        </p:spPr>
      </p:pic>
    </p:spTree>
    <p:extLst>
      <p:ext uri="{BB962C8B-B14F-4D97-AF65-F5344CB8AC3E}">
        <p14:creationId xmlns:p14="http://schemas.microsoft.com/office/powerpoint/2010/main" val="3026242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39DA-25D3-4AEA-B7F6-6F722538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Staff and Students still secured in place.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brinson\Pictures\Barric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52550"/>
            <a:ext cx="83439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27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1DA0-83EC-2A41-7584-869153E21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 of the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EBE05-E516-986C-13A2-B33EFD44E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Traffic control.</a:t>
            </a:r>
          </a:p>
          <a:p>
            <a:r>
              <a:rPr lang="en-US" dirty="0"/>
              <a:t>Open Lanes.</a:t>
            </a:r>
          </a:p>
          <a:p>
            <a:r>
              <a:rPr lang="en-US" dirty="0"/>
              <a:t>Scene control.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this affects your operations.</a:t>
            </a:r>
          </a:p>
        </p:txBody>
      </p:sp>
      <p:pic>
        <p:nvPicPr>
          <p:cNvPr id="5" name="Picture 4" descr="A picture containing text, car, road, outdoor&#10;&#10;Description automatically generated">
            <a:extLst>
              <a:ext uri="{FF2B5EF4-FFF2-40B4-BE49-F238E27FC236}">
                <a16:creationId xmlns:a16="http://schemas.microsoft.com/office/drawing/2014/main" id="{BBC6DCC6-C4D6-E140-3A31-A517D8D88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63229"/>
            <a:ext cx="5257800" cy="275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79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D953-C241-E1A1-0F19-FAF8E620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we clear the buildings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E35AE-B6C3-DCB6-6BFA-8613C136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get decisions makers first?</a:t>
            </a:r>
          </a:p>
          <a:p>
            <a:pPr lvl="1"/>
            <a:r>
              <a:rPr lang="en-US" dirty="0"/>
              <a:t>Principal</a:t>
            </a:r>
          </a:p>
          <a:p>
            <a:pPr lvl="1"/>
            <a:r>
              <a:rPr lang="en-US" dirty="0"/>
              <a:t>Asst. Principal</a:t>
            </a:r>
          </a:p>
          <a:p>
            <a:pPr lvl="1"/>
            <a:r>
              <a:rPr lang="en-US" dirty="0"/>
              <a:t>Other staff.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E51EE-3ABF-F254-DF77-DE59D555B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200151"/>
            <a:ext cx="2072869" cy="38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64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Medical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jbrinson\Pictures\EMMC M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0151"/>
            <a:ext cx="822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36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CFD2-2522-AEE4-6323-CAA96CFC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20634-497F-BBBA-2003-2A614E78D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Ambulances are on duty on a normal day in your county?</a:t>
            </a:r>
          </a:p>
          <a:p>
            <a:r>
              <a:rPr lang="en-US" dirty="0"/>
              <a:t>How many medically trained personnel are there in your county?</a:t>
            </a:r>
          </a:p>
          <a:p>
            <a:r>
              <a:rPr lang="en-US" dirty="0"/>
              <a:t>How many patients can your ER take?</a:t>
            </a:r>
          </a:p>
        </p:txBody>
      </p:sp>
    </p:spTree>
    <p:extLst>
      <p:ext uri="{BB962C8B-B14F-4D97-AF65-F5344CB8AC3E}">
        <p14:creationId xmlns:p14="http://schemas.microsoft.com/office/powerpoint/2010/main" val="2917224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jbrinson\Pictures\EMMC Ambul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4581210" cy="214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brinson\Pictures\EMCC transp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10" y="1047750"/>
            <a:ext cx="4562789" cy="214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brinson\Pictures\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28" y="3196315"/>
            <a:ext cx="3073871" cy="19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brinson\Pictures\EMCC Scooba P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315"/>
            <a:ext cx="2828925" cy="197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brinson\Pictures\EMCC KEMPERS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37" y="3196315"/>
            <a:ext cx="3199084" cy="19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12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8013-D776-EA9F-EBDB-B36FF55C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964E5-8C18-5423-3344-CE9041C5E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maintain student accountability in all this chaos?</a:t>
            </a:r>
          </a:p>
          <a:p>
            <a:pPr lvl="1"/>
            <a:r>
              <a:rPr lang="en-US" dirty="0"/>
              <a:t>Taking roll call.</a:t>
            </a:r>
          </a:p>
          <a:p>
            <a:pPr lvl="1"/>
            <a:r>
              <a:rPr lang="en-US" dirty="0"/>
              <a:t>Establishing communication.</a:t>
            </a:r>
          </a:p>
          <a:p>
            <a:pPr lvl="1"/>
            <a:r>
              <a:rPr lang="en-US" dirty="0"/>
              <a:t>Liaison</a:t>
            </a:r>
          </a:p>
          <a:p>
            <a:pPr lvl="1"/>
            <a:r>
              <a:rPr lang="en-US" dirty="0"/>
              <a:t>Work with IC. 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36E2A-93A6-CE54-5A39-ECA14EC1C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84753"/>
            <a:ext cx="3402419" cy="303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8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Participation in the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There are no golden answers.</a:t>
            </a:r>
          </a:p>
          <a:p>
            <a:r>
              <a:rPr lang="en-US" b="1" dirty="0"/>
              <a:t>Take the scenario based on the information given and your knowledge of available assets and plans.</a:t>
            </a:r>
          </a:p>
          <a:p>
            <a:r>
              <a:rPr lang="en-US" b="1" dirty="0"/>
              <a:t>Our mission is to evaluate based on reality.</a:t>
            </a:r>
          </a:p>
          <a:p>
            <a:r>
              <a:rPr lang="en-US" b="1" dirty="0"/>
              <a:t>Ask questions. 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48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the school district need to be concerned with?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A8A5C3-90A2-062F-09F6-9377213E6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47" y="1352550"/>
            <a:ext cx="4292506" cy="3394075"/>
          </a:xfrm>
        </p:spPr>
      </p:pic>
    </p:spTree>
    <p:extLst>
      <p:ext uri="{BB962C8B-B14F-4D97-AF65-F5344CB8AC3E}">
        <p14:creationId xmlns:p14="http://schemas.microsoft.com/office/powerpoint/2010/main" val="2253166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1B3B-515F-1A52-68FC-E879B00F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School District</a:t>
            </a:r>
            <a:br>
              <a:rPr lang="en-US" dirty="0"/>
            </a:br>
            <a:r>
              <a:rPr lang="en-US" dirty="0"/>
              <a:t>Primary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5F5D4-D6F9-ACAF-D6BE-A89D899EC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33549"/>
            <a:ext cx="4038600" cy="2861073"/>
          </a:xfrm>
        </p:spPr>
        <p:txBody>
          <a:bodyPr/>
          <a:lstStyle/>
          <a:p>
            <a:r>
              <a:rPr lang="en-US" dirty="0"/>
              <a:t>1. Students</a:t>
            </a:r>
          </a:p>
          <a:p>
            <a:r>
              <a:rPr lang="en-US" dirty="0"/>
              <a:t>2. Faculty </a:t>
            </a:r>
          </a:p>
          <a:p>
            <a:r>
              <a:rPr lang="en-US" dirty="0"/>
              <a:t>3. Parents</a:t>
            </a:r>
          </a:p>
          <a:p>
            <a:r>
              <a:rPr lang="en-US" dirty="0"/>
              <a:t>4. Community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0C8E82-BF53-A269-664C-2B7BB674CE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CD945-039D-D1D7-24EC-3BE13C296AA1}"/>
              </a:ext>
            </a:extLst>
          </p:cNvPr>
          <p:cNvSpPr txBox="1"/>
          <p:nvPr/>
        </p:nvSpPr>
        <p:spPr>
          <a:xfrm>
            <a:off x="4663440" y="1556087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"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Shape 1012">
            <a:extLst>
              <a:ext uri="{FF2B5EF4-FFF2-40B4-BE49-F238E27FC236}">
                <a16:creationId xmlns:a16="http://schemas.microsoft.com/office/drawing/2014/main" id="{45F6700A-C48C-C8DF-EB9E-82DD410643E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16659" r="16659"/>
          <a:stretch/>
        </p:blipFill>
        <p:spPr>
          <a:xfrm>
            <a:off x="4838622" y="988060"/>
            <a:ext cx="3817698" cy="3915171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96501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Evacuation once secured.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Accountability</a:t>
            </a:r>
            <a:endParaRPr lang="en-US" b="1" dirty="0"/>
          </a:p>
          <a:p>
            <a:r>
              <a:rPr lang="en-US" b="1" dirty="0"/>
              <a:t>Identification</a:t>
            </a:r>
          </a:p>
          <a:p>
            <a:r>
              <a:rPr lang="en-US" b="1" dirty="0"/>
              <a:t>Investigation</a:t>
            </a:r>
          </a:p>
          <a:p>
            <a:endParaRPr lang="en-US" b="1" dirty="0"/>
          </a:p>
          <a:p>
            <a:r>
              <a:rPr lang="en-US" b="1" dirty="0"/>
              <a:t>This process can take a considerable amount of time.</a:t>
            </a:r>
          </a:p>
          <a:p>
            <a:r>
              <a:rPr lang="en-US" b="1" dirty="0">
                <a:solidFill>
                  <a:srgbClr val="FF0000"/>
                </a:solidFill>
              </a:rPr>
              <a:t>EVERYONE</a:t>
            </a:r>
            <a:r>
              <a:rPr lang="en-US" b="1" dirty="0"/>
              <a:t> must be accounted for, identified and questioned.</a:t>
            </a:r>
          </a:p>
          <a:p>
            <a:r>
              <a:rPr lang="en-US" b="1" dirty="0"/>
              <a:t>Wounded and Deceased.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  <a:p>
            <a:pPr lvl="7"/>
            <a:endParaRPr lang="en-US" dirty="0">
              <a:solidFill>
                <a:schemeClr val="bg1"/>
              </a:solidFill>
            </a:endParaRPr>
          </a:p>
          <a:p>
            <a:pPr lvl="7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5123F-70F8-43FD-B0DA-76C8356912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395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3373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Where</a:t>
            </a:r>
            <a:r>
              <a:rPr lang="en-US" dirty="0"/>
              <a:t> will we take the students?</a:t>
            </a:r>
          </a:p>
          <a:p>
            <a:r>
              <a:rPr lang="en-US" dirty="0">
                <a:solidFill>
                  <a:srgbClr val="FF0000"/>
                </a:solidFill>
              </a:rPr>
              <a:t>Where</a:t>
            </a:r>
            <a:r>
              <a:rPr lang="en-US" dirty="0"/>
              <a:t> will we set up SD Command?</a:t>
            </a:r>
          </a:p>
          <a:p>
            <a:r>
              <a:rPr lang="en-US" dirty="0">
                <a:solidFill>
                  <a:srgbClr val="FF0000"/>
                </a:solidFill>
              </a:rPr>
              <a:t>Where</a:t>
            </a:r>
            <a:r>
              <a:rPr lang="en-US" dirty="0"/>
              <a:t> will we set-up for media?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Who</a:t>
            </a:r>
            <a:r>
              <a:rPr lang="en-US" dirty="0"/>
              <a:t> is doing these things?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7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9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118371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/>
              <a:t>Who is doing all the task that need to be done?</a:t>
            </a:r>
          </a:p>
          <a:p>
            <a:pPr lvl="1"/>
            <a:r>
              <a:rPr lang="en-US" sz="3000" dirty="0"/>
              <a:t>At On-scene Command Post.</a:t>
            </a:r>
          </a:p>
          <a:p>
            <a:pPr lvl="1"/>
            <a:r>
              <a:rPr lang="en-US" sz="3000" dirty="0"/>
              <a:t>Setting up School District operations (Command and Control)</a:t>
            </a:r>
          </a:p>
          <a:p>
            <a:pPr lvl="1"/>
            <a:r>
              <a:rPr lang="en-US" sz="3400" dirty="0"/>
              <a:t>Prepping for reunification</a:t>
            </a:r>
          </a:p>
          <a:p>
            <a:pPr lvl="1"/>
            <a:r>
              <a:rPr lang="en-US" sz="3400" dirty="0"/>
              <a:t>Gathering supplies</a:t>
            </a:r>
          </a:p>
          <a:p>
            <a:pPr lvl="1"/>
            <a:r>
              <a:rPr lang="en-US" sz="3400" dirty="0"/>
              <a:t>Getting buses</a:t>
            </a:r>
          </a:p>
          <a:p>
            <a:pPr lvl="1"/>
            <a:r>
              <a:rPr lang="en-US" sz="3400" dirty="0"/>
              <a:t>Making notifications</a:t>
            </a:r>
          </a:p>
          <a:p>
            <a:pPr lvl="1"/>
            <a:r>
              <a:rPr lang="en-US" sz="3400" dirty="0"/>
              <a:t>Answering calls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Who is their back-up?</a:t>
            </a:r>
          </a:p>
          <a:p>
            <a:pPr lvl="1"/>
            <a:endParaRPr lang="en-US" sz="3400" dirty="0"/>
          </a:p>
          <a:p>
            <a:endParaRPr lang="en-US" sz="3400" dirty="0"/>
          </a:p>
          <a:p>
            <a:r>
              <a:rPr lang="en-US" sz="3400" dirty="0"/>
              <a:t>Have we trained our faculty to the task we wish them to perform?</a:t>
            </a:r>
          </a:p>
          <a:p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3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were doing things….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more than the What………</a:t>
            </a:r>
          </a:p>
          <a:p>
            <a:pPr lvl="1"/>
            <a:r>
              <a:rPr lang="en-US" dirty="0"/>
              <a:t>HOW will we transport?</a:t>
            </a:r>
          </a:p>
          <a:p>
            <a:pPr lvl="1"/>
            <a:r>
              <a:rPr lang="en-US" dirty="0"/>
              <a:t>HOW do we communicate?</a:t>
            </a:r>
          </a:p>
          <a:p>
            <a:pPr lvl="2"/>
            <a:r>
              <a:rPr lang="en-US" dirty="0"/>
              <a:t>With each other.</a:t>
            </a:r>
          </a:p>
          <a:p>
            <a:pPr lvl="2"/>
            <a:r>
              <a:rPr lang="en-US" dirty="0"/>
              <a:t>With Responders.</a:t>
            </a:r>
          </a:p>
          <a:p>
            <a:pPr lvl="2"/>
            <a:r>
              <a:rPr lang="en-US" dirty="0"/>
              <a:t>With our partners.</a:t>
            </a:r>
          </a:p>
          <a:p>
            <a:pPr lvl="2"/>
            <a:r>
              <a:rPr lang="en-US" dirty="0"/>
              <a:t>With parents.</a:t>
            </a:r>
          </a:p>
          <a:p>
            <a:pPr lvl="1"/>
            <a:r>
              <a:rPr lang="en-US" dirty="0"/>
              <a:t>HOW do we work as a team?</a:t>
            </a:r>
          </a:p>
        </p:txBody>
      </p:sp>
    </p:spTree>
    <p:extLst>
      <p:ext uri="{BB962C8B-B14F-4D97-AF65-F5344CB8AC3E}">
        <p14:creationId xmlns:p14="http://schemas.microsoft.com/office/powerpoint/2010/main" val="1644061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9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What other information would be helpful?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047750"/>
            <a:ext cx="389153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118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954"/>
            <a:ext cx="8061960" cy="813747"/>
          </a:xfrm>
        </p:spPr>
        <p:txBody>
          <a:bodyPr>
            <a:normAutofit/>
          </a:bodyPr>
          <a:lstStyle/>
          <a:p>
            <a:r>
              <a:rPr lang="en-US" b="1" dirty="0"/>
              <a:t>Are we following our PLAN 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5850"/>
            <a:ext cx="8001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954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" y="0"/>
            <a:ext cx="9130553" cy="1088068"/>
          </a:xfrm>
        </p:spPr>
        <p:txBody>
          <a:bodyPr/>
          <a:lstStyle/>
          <a:p>
            <a:r>
              <a:rPr lang="en-US" b="1" dirty="0"/>
              <a:t>What does our plan say?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686" y="1190308"/>
            <a:ext cx="6063314" cy="37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0087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Scene C-3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Command and Control</a:t>
            </a:r>
          </a:p>
          <a:p>
            <a:r>
              <a:rPr lang="en-US" dirty="0"/>
              <a:t>Communications</a:t>
            </a:r>
          </a:p>
          <a:p>
            <a:endParaRPr lang="en-US" dirty="0"/>
          </a:p>
          <a:p>
            <a:r>
              <a:rPr lang="en-US" dirty="0"/>
              <a:t>Police</a:t>
            </a:r>
          </a:p>
          <a:p>
            <a:r>
              <a:rPr lang="en-US" dirty="0"/>
              <a:t>Fire/Medical</a:t>
            </a:r>
          </a:p>
          <a:p>
            <a:r>
              <a:rPr lang="en-US" dirty="0"/>
              <a:t>School District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brinson\Pictures\emcc 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00150"/>
            <a:ext cx="40195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2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Stress-Free Environment, Safe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Active participation is encouraged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Respond based on current plans and capabilities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Use “clear voice”… 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FYI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acronyms and jargon may not be familiar to all players/stakeholders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en-US" b="1" i="1" u="sng" dirty="0">
                <a:latin typeface="Times New Roman" pitchFamily="18" charset="0"/>
                <a:cs typeface="Times New Roman" pitchFamily="18" charset="0"/>
              </a:rPr>
              <a:t>Don’t become over-involved in the scenario</a:t>
            </a:r>
          </a:p>
        </p:txBody>
      </p:sp>
      <p:pic>
        <p:nvPicPr>
          <p:cNvPr id="4" name="Picture 10" descr="Image result for acrony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00100"/>
            <a:ext cx="33305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746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 Enforcement.</a:t>
            </a:r>
          </a:p>
          <a:p>
            <a:r>
              <a:rPr lang="en-US" dirty="0"/>
              <a:t>Fire/Medical.</a:t>
            </a:r>
          </a:p>
          <a:p>
            <a:r>
              <a:rPr lang="en-US" dirty="0"/>
              <a:t>School ( Can answer questions about the School)</a:t>
            </a:r>
          </a:p>
          <a:p>
            <a:r>
              <a:rPr lang="en-US" dirty="0"/>
              <a:t>School District  (Decision Maker)</a:t>
            </a:r>
          </a:p>
          <a:p>
            <a:pPr lvl="1"/>
            <a:r>
              <a:rPr lang="en-US" dirty="0"/>
              <a:t>School Staff: What level have we trained them to?</a:t>
            </a:r>
          </a:p>
        </p:txBody>
      </p:sp>
    </p:spTree>
    <p:extLst>
      <p:ext uri="{BB962C8B-B14F-4D97-AF65-F5344CB8AC3E}">
        <p14:creationId xmlns:p14="http://schemas.microsoft.com/office/powerpoint/2010/main" val="1929201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2BFB082-BB30-EACE-9042-35E3B149094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8780030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088068"/>
          </a:xfrm>
        </p:spPr>
        <p:txBody>
          <a:bodyPr/>
          <a:lstStyle/>
          <a:p>
            <a:r>
              <a:rPr lang="en-US" b="1" dirty="0"/>
              <a:t>Communication Issues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1" y="1088068"/>
            <a:ext cx="401904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123951"/>
            <a:ext cx="44958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Ad-Hoc Communications System.</a:t>
            </a:r>
          </a:p>
          <a:p>
            <a:r>
              <a:rPr lang="en-US" b="1" dirty="0"/>
              <a:t>Cell Phones:</a:t>
            </a:r>
          </a:p>
          <a:p>
            <a:r>
              <a:rPr lang="en-US" b="1" dirty="0"/>
              <a:t>Pros</a:t>
            </a:r>
          </a:p>
          <a:p>
            <a:pPr lvl="1"/>
            <a:r>
              <a:rPr lang="en-US" b="1" dirty="0"/>
              <a:t>Easy </a:t>
            </a:r>
          </a:p>
          <a:p>
            <a:pPr lvl="1"/>
            <a:r>
              <a:rPr lang="en-US" b="1" dirty="0"/>
              <a:t>Quiet</a:t>
            </a:r>
          </a:p>
          <a:p>
            <a:pPr lvl="1"/>
            <a:r>
              <a:rPr lang="en-US" b="1" dirty="0"/>
              <a:t>Connectivity</a:t>
            </a:r>
          </a:p>
          <a:p>
            <a:r>
              <a:rPr lang="en-US" b="1" dirty="0"/>
              <a:t>Cons</a:t>
            </a:r>
          </a:p>
          <a:p>
            <a:pPr lvl="1"/>
            <a:r>
              <a:rPr lang="en-US" b="1" dirty="0"/>
              <a:t>Can create bigger issues.</a:t>
            </a:r>
          </a:p>
          <a:p>
            <a:pPr lvl="2"/>
            <a:r>
              <a:rPr lang="en-US" b="1" dirty="0"/>
              <a:t>Texting Family members</a:t>
            </a:r>
          </a:p>
          <a:p>
            <a:pPr lvl="2"/>
            <a:r>
              <a:rPr lang="en-US" b="1" dirty="0"/>
              <a:t>Media</a:t>
            </a:r>
          </a:p>
          <a:p>
            <a:pPr lvl="2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6624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Communications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994649"/>
            <a:ext cx="3124200" cy="382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52EA-7D15-B290-8A66-E17F5C280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28939"/>
            <a:ext cx="4800600" cy="339447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How can you communicate with staff if cellphones are not an option?</a:t>
            </a:r>
          </a:p>
        </p:txBody>
      </p:sp>
    </p:spTree>
    <p:extLst>
      <p:ext uri="{BB962C8B-B14F-4D97-AF65-F5344CB8AC3E}">
        <p14:creationId xmlns:p14="http://schemas.microsoft.com/office/powerpoint/2010/main" val="2742321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After Action -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8686800" cy="40421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What can stay as is? (3) Three Things.</a:t>
            </a: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What needs immediate attention? (3) Three Things</a:t>
            </a: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What do we need to add?</a:t>
            </a: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What are our major Gaps?</a:t>
            </a:r>
          </a:p>
        </p:txBody>
      </p:sp>
    </p:spTree>
    <p:extLst>
      <p:ext uri="{BB962C8B-B14F-4D97-AF65-F5344CB8AC3E}">
        <p14:creationId xmlns:p14="http://schemas.microsoft.com/office/powerpoint/2010/main" val="1867230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8282-ECDB-ECCC-4199-E28DF23A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6F32D-4A30-BA4C-F610-1E6314455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We're trying to contain the hysteria within the community," said Pearl School Superintendent William H. Dodson, who each day in the last week and a half has had to quash rumors of bomb threats and other mayhem. "Every time we make some progress, something else happens."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392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BBFB-7B55-0ADC-8ED5-CE673340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4D575-E1EC-1AA5-B57E-463240DF2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Days:</a:t>
            </a:r>
          </a:p>
          <a:p>
            <a:pPr lvl="1"/>
            <a:r>
              <a:rPr lang="en-US" dirty="0"/>
              <a:t>What's next five days going to be like?</a:t>
            </a:r>
          </a:p>
          <a:p>
            <a:r>
              <a:rPr lang="en-US" dirty="0"/>
              <a:t>Weeks:</a:t>
            </a:r>
          </a:p>
          <a:p>
            <a:pPr lvl="1"/>
            <a:r>
              <a:rPr lang="en-US" dirty="0"/>
              <a:t>What's the next two weeks going to be like?</a:t>
            </a:r>
          </a:p>
          <a:p>
            <a:r>
              <a:rPr lang="en-US" dirty="0"/>
              <a:t>Months:</a:t>
            </a:r>
          </a:p>
          <a:p>
            <a:r>
              <a:rPr lang="en-US" dirty="0"/>
              <a:t>Years: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53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brinson\Pictures\tubula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0150"/>
            <a:ext cx="8305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16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Exercise is Not.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This type exercise is designed to verbally test your capabilities in the given scenario… 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This IS NOT a finger pointing contest!!!</a:t>
            </a:r>
          </a:p>
          <a:p>
            <a:pPr>
              <a:spcBef>
                <a:spcPct val="0"/>
              </a:spcBef>
              <a:buNone/>
            </a:pPr>
            <a:endParaRPr lang="en-US" alt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4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4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4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4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4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Goal is to identify gaps and opportunities.</a:t>
            </a:r>
          </a:p>
          <a:p>
            <a:pPr lvl="1">
              <a:spcBef>
                <a:spcPct val="0"/>
              </a:spcBef>
              <a:buNone/>
            </a:pPr>
            <a:endParaRPr lang="en-US" altLang="en-US" sz="2000" dirty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Picture 4" descr="http://2.bp.blogspot.com/__mokxbTmuJM/SaVeRb9dQfI/AAAAAAAADng/QlvB7WjKTsM/s400/fletch_movie_image_chevy_ch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00250"/>
            <a:ext cx="3457575" cy="200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60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Testing Emergency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3229"/>
            <a:ext cx="6477000" cy="388619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response actions should be from existing plans and/or procedures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view the exercise a pass or fail event, it is an opportunity to recognize gaps in plans during a simulated event rather than in a real-life event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fact that you are all here today shows a proactive trajectory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39228"/>
            <a:ext cx="2133600" cy="14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1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you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Autofit/>
          </a:bodyPr>
          <a:lstStyle/>
          <a:p>
            <a:pPr marL="365760" indent="-256032">
              <a:spcBef>
                <a:spcPct val="20000"/>
              </a:spcBef>
              <a:spcAft>
                <a:spcPts val="0"/>
              </a:spcAft>
              <a:buSzPct val="95000"/>
              <a:buFont typeface="Wingdings" pitchFamily="2" charset="2"/>
              <a:buChar char="v"/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Alert/Notification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(Officials and response/recovery personnel)</a:t>
            </a:r>
          </a:p>
          <a:p>
            <a:pPr marL="365760" indent="-256032">
              <a:spcBef>
                <a:spcPct val="20000"/>
              </a:spcBef>
              <a:spcAft>
                <a:spcPts val="0"/>
              </a:spcAft>
              <a:buSzPct val="95000"/>
              <a:buFont typeface="Wingdings" pitchFamily="2" charset="2"/>
              <a:buChar char="v"/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Warning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(staff, visitors and public, in particular Special Needs population)</a:t>
            </a:r>
          </a:p>
          <a:p>
            <a:pPr marL="365760" indent="-256032">
              <a:spcBef>
                <a:spcPct val="20000"/>
              </a:spcBef>
              <a:spcAft>
                <a:spcPts val="0"/>
              </a:spcAft>
              <a:buSzPct val="95000"/>
              <a:buFont typeface="Wingdings" pitchFamily="2" charset="2"/>
              <a:buChar char="v"/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 and Control and Communications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(Operational command and Communications between multi-agencies)</a:t>
            </a:r>
          </a:p>
          <a:p>
            <a:pPr marL="365760" indent="-256032">
              <a:spcBef>
                <a:spcPct val="20000"/>
              </a:spcBef>
              <a:spcAft>
                <a:spcPts val="0"/>
              </a:spcAft>
              <a:buSzPct val="95000"/>
              <a:buFont typeface="Wingdings" pitchFamily="2" charset="2"/>
              <a:buChar char="v"/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and Control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>
              <a:spcBef>
                <a:spcPct val="20000"/>
              </a:spcBef>
              <a:spcAft>
                <a:spcPts val="0"/>
              </a:spcAft>
              <a:buSzPct val="95000"/>
              <a:buFont typeface="Wingdings" pitchFamily="2" charset="2"/>
              <a:buChar char="v"/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Public Information </a:t>
            </a:r>
          </a:p>
          <a:p>
            <a:pPr marL="765810" lvl="1" indent="-256032">
              <a:buSzPct val="95000"/>
              <a:buFont typeface="Wingdings" pitchFamily="2" charset="2"/>
              <a:buChar char="v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</a:p>
          <a:p>
            <a:pPr marL="765810" lvl="1" indent="-256032">
              <a:buSzPct val="95000"/>
              <a:buFont typeface="Wingdings" pitchFamily="2" charset="2"/>
              <a:buChar char="v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</a:p>
          <a:p>
            <a:pPr marL="365760" indent="-256032">
              <a:spcBef>
                <a:spcPct val="20000"/>
              </a:spcBef>
              <a:spcAft>
                <a:spcPts val="0"/>
              </a:spcAft>
              <a:buSzPct val="95000"/>
              <a:buFont typeface="Wingdings" pitchFamily="2" charset="2"/>
              <a:buChar char="v"/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and Medical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(Continuity of Operations)</a:t>
            </a:r>
          </a:p>
          <a:p>
            <a:pPr marL="765810" lvl="1" indent="-256032">
              <a:buSzPct val="95000"/>
              <a:buFont typeface="Wingdings" pitchFamily="2" charset="2"/>
              <a:buChar char="v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Speed of Scene Security</a:t>
            </a:r>
          </a:p>
          <a:p>
            <a:pPr marL="765810" lvl="1" indent="-256032">
              <a:buSzPct val="95000"/>
              <a:buFont typeface="Wingdings" pitchFamily="2" charset="2"/>
              <a:buChar char="v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Triage</a:t>
            </a:r>
          </a:p>
          <a:p>
            <a:pPr marL="765810" lvl="1" indent="-256032">
              <a:buSzPct val="95000"/>
              <a:buFont typeface="Wingdings" pitchFamily="2" charset="2"/>
              <a:buChar char="v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capabilities for multiple Victims.</a:t>
            </a:r>
          </a:p>
          <a:p>
            <a:pPr marL="765810" lvl="1" indent="-256032">
              <a:buSzPct val="95000"/>
              <a:buFont typeface="Wingdings" pitchFamily="2" charset="2"/>
              <a:buChar char="v"/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Tracking</a:t>
            </a:r>
          </a:p>
          <a:p>
            <a:pPr marL="365760" indent="-256032">
              <a:spcBef>
                <a:spcPct val="20000"/>
              </a:spcBef>
              <a:spcAft>
                <a:spcPts val="0"/>
              </a:spcAft>
              <a:buSzPct val="95000"/>
              <a:buFont typeface="Wingdings" pitchFamily="2" charset="2"/>
              <a:buChar char="v"/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(Scene Security)</a:t>
            </a:r>
          </a:p>
          <a:p>
            <a:pPr marL="365760" indent="-256032">
              <a:spcBef>
                <a:spcPct val="20000"/>
              </a:spcBef>
              <a:spcAft>
                <a:spcPts val="0"/>
              </a:spcAft>
              <a:buSzPct val="95000"/>
              <a:buFont typeface="Wingdings" pitchFamily="2" charset="2"/>
              <a:buChar char="v"/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5810" lvl="1" indent="-256032">
              <a:buSzPct val="95000"/>
              <a:buFont typeface="Wingdings" pitchFamily="2" charset="2"/>
              <a:buChar char="v"/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Re-unification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835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457200" y="259080"/>
            <a:ext cx="8229600" cy="857250"/>
          </a:xfrm>
        </p:spPr>
        <p:txBody>
          <a:bodyPr/>
          <a:lstStyle/>
          <a:p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START THE EXERCISE</a:t>
            </a:r>
          </a:p>
        </p:txBody>
      </p:sp>
      <p:pic>
        <p:nvPicPr>
          <p:cNvPr id="12185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0150"/>
            <a:ext cx="88392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336068"/>
      </p:ext>
    </p:extLst>
  </p:cSld>
  <p:clrMapOvr>
    <a:masterClrMapping/>
  </p:clrMapOvr>
</p:sld>
</file>

<file path=ppt/theme/theme1.xml><?xml version="1.0" encoding="utf-8"?>
<a:theme xmlns:a="http://schemas.openxmlformats.org/drawingml/2006/main" name="Clean B+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 B+W Template</Template>
  <TotalTime>14887</TotalTime>
  <Words>1416</Words>
  <Application>Microsoft Office PowerPoint</Application>
  <PresentationFormat>On-screen Show (16:9)</PresentationFormat>
  <Paragraphs>284</Paragraphs>
  <Slides>57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Times New Roman</vt:lpstr>
      <vt:lpstr>Wingdings</vt:lpstr>
      <vt:lpstr>Clean B+W Template</vt:lpstr>
      <vt:lpstr>Active Shooter Table-Top Exercise</vt:lpstr>
      <vt:lpstr>AGENDA</vt:lpstr>
      <vt:lpstr>Exercises are a tool</vt:lpstr>
      <vt:lpstr>Participation in the exercise</vt:lpstr>
      <vt:lpstr>Exercise Rules</vt:lpstr>
      <vt:lpstr>What Exercise is Not.</vt:lpstr>
      <vt:lpstr>Testing Emergency Functions</vt:lpstr>
      <vt:lpstr>What are you testing</vt:lpstr>
      <vt:lpstr>START THE EXERCISE</vt:lpstr>
      <vt:lpstr>Set-up</vt:lpstr>
      <vt:lpstr>Any Campus in Mississippi</vt:lpstr>
      <vt:lpstr>Scenario Begins : 0915hrs.</vt:lpstr>
      <vt:lpstr>911 Call</vt:lpstr>
      <vt:lpstr>Scenario</vt:lpstr>
      <vt:lpstr>Discussion</vt:lpstr>
      <vt:lpstr>PowerPoint Presentation</vt:lpstr>
      <vt:lpstr>Lockdown</vt:lpstr>
      <vt:lpstr>What is your school doing now!</vt:lpstr>
      <vt:lpstr>Scenario</vt:lpstr>
      <vt:lpstr>Following our plans</vt:lpstr>
      <vt:lpstr>How are we doing things….</vt:lpstr>
      <vt:lpstr> 0918hrs.  First Arriving law Enforcement Unit On Scene</vt:lpstr>
      <vt:lpstr>Discussion</vt:lpstr>
      <vt:lpstr>Law Enforcement Actions</vt:lpstr>
      <vt:lpstr>Scenario</vt:lpstr>
      <vt:lpstr>PowerPoint Presentation</vt:lpstr>
      <vt:lpstr>Additional arriving units</vt:lpstr>
      <vt:lpstr>Dealing with the wounded</vt:lpstr>
      <vt:lpstr>Discussion</vt:lpstr>
      <vt:lpstr>Assessing  and Evacuating the wounded</vt:lpstr>
      <vt:lpstr>Triage</vt:lpstr>
      <vt:lpstr>Additional units begin Searching</vt:lpstr>
      <vt:lpstr>Staff and Students still secured in place.</vt:lpstr>
      <vt:lpstr>Other Issues of the response</vt:lpstr>
      <vt:lpstr>As we clear the buildings</vt:lpstr>
      <vt:lpstr>Emergency Medical Assets</vt:lpstr>
      <vt:lpstr>Thoughts</vt:lpstr>
      <vt:lpstr>TRANSPORTING</vt:lpstr>
      <vt:lpstr>Accountability</vt:lpstr>
      <vt:lpstr>What does the school district need to be concerned with?</vt:lpstr>
      <vt:lpstr>School District Primary Responsibilities</vt:lpstr>
      <vt:lpstr>Evacuation once secured.</vt:lpstr>
      <vt:lpstr>Discussion</vt:lpstr>
      <vt:lpstr>WHO</vt:lpstr>
      <vt:lpstr>How were doing things….</vt:lpstr>
      <vt:lpstr>Decisions</vt:lpstr>
      <vt:lpstr>Are we following our PLAN ?</vt:lpstr>
      <vt:lpstr>What does our plan say?</vt:lpstr>
      <vt:lpstr>On Scene C-3</vt:lpstr>
      <vt:lpstr>ROLES and RESPOSIBILITIES</vt:lpstr>
      <vt:lpstr>PowerPoint Presentation</vt:lpstr>
      <vt:lpstr>Communication Issues</vt:lpstr>
      <vt:lpstr>Communications</vt:lpstr>
      <vt:lpstr>After Action - Discussion</vt:lpstr>
      <vt:lpstr>Continued Response</vt:lpstr>
      <vt:lpstr>Continued Response</vt:lpstr>
      <vt:lpstr>QUESTIONS</vt:lpstr>
    </vt:vector>
  </TitlesOfParts>
  <Company>Texas State University - San Marcos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Civilian Response to  Active Shooter Events</dc:title>
  <dc:creator>Blair, J. Pete</dc:creator>
  <cp:lastModifiedBy>James Brinson</cp:lastModifiedBy>
  <cp:revision>240</cp:revision>
  <cp:lastPrinted>2017-07-06T22:04:22Z</cp:lastPrinted>
  <dcterms:created xsi:type="dcterms:W3CDTF">2013-05-01T16:29:54Z</dcterms:created>
  <dcterms:modified xsi:type="dcterms:W3CDTF">2022-10-25T03:06:41Z</dcterms:modified>
</cp:coreProperties>
</file>