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44"/>
  </p:notesMasterIdLst>
  <p:sldIdLst>
    <p:sldId id="256" r:id="rId2"/>
    <p:sldId id="257" r:id="rId3"/>
    <p:sldId id="265" r:id="rId4"/>
    <p:sldId id="274" r:id="rId5"/>
    <p:sldId id="293" r:id="rId6"/>
    <p:sldId id="268" r:id="rId7"/>
    <p:sldId id="258" r:id="rId8"/>
    <p:sldId id="285" r:id="rId9"/>
    <p:sldId id="266" r:id="rId10"/>
    <p:sldId id="260" r:id="rId11"/>
    <p:sldId id="295" r:id="rId12"/>
    <p:sldId id="298" r:id="rId13"/>
    <p:sldId id="297" r:id="rId14"/>
    <p:sldId id="272" r:id="rId15"/>
    <p:sldId id="262" r:id="rId16"/>
    <p:sldId id="306" r:id="rId17"/>
    <p:sldId id="263" r:id="rId18"/>
    <p:sldId id="296" r:id="rId19"/>
    <p:sldId id="299" r:id="rId20"/>
    <p:sldId id="269" r:id="rId21"/>
    <p:sldId id="271" r:id="rId22"/>
    <p:sldId id="270" r:id="rId23"/>
    <p:sldId id="300" r:id="rId24"/>
    <p:sldId id="305" r:id="rId25"/>
    <p:sldId id="302" r:id="rId26"/>
    <p:sldId id="301" r:id="rId27"/>
    <p:sldId id="277" r:id="rId28"/>
    <p:sldId id="276" r:id="rId29"/>
    <p:sldId id="278" r:id="rId30"/>
    <p:sldId id="279" r:id="rId31"/>
    <p:sldId id="273" r:id="rId32"/>
    <p:sldId id="275" r:id="rId33"/>
    <p:sldId id="281" r:id="rId34"/>
    <p:sldId id="287" r:id="rId35"/>
    <p:sldId id="282" r:id="rId36"/>
    <p:sldId id="291" r:id="rId37"/>
    <p:sldId id="283" r:id="rId38"/>
    <p:sldId id="290" r:id="rId39"/>
    <p:sldId id="292" r:id="rId40"/>
    <p:sldId id="284" r:id="rId41"/>
    <p:sldId id="303" r:id="rId42"/>
    <p:sldId id="30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70"/>
    <p:restoredTop sz="94753"/>
  </p:normalViewPr>
  <p:slideViewPr>
    <p:cSldViewPr snapToGrid="0">
      <p:cViewPr varScale="1">
        <p:scale>
          <a:sx n="81" d="100"/>
          <a:sy n="81" d="100"/>
        </p:scale>
        <p:origin x="18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8719F-1ACF-4FA7-91D6-1A1282C30CD3}"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0F730625-4FBF-4350-A971-0E4678FB431D}">
      <dgm:prSet/>
      <dgm:spPr/>
      <dgm:t>
        <a:bodyPr/>
        <a:lstStyle/>
        <a:p>
          <a:r>
            <a:rPr lang="en-US" dirty="0"/>
            <a:t>Who will be in over-all charge of an armed intruder event at a school?  The superintendent?  The principal?  The police?  Fire?  Emergency Medical?  </a:t>
          </a:r>
        </a:p>
      </dgm:t>
    </dgm:pt>
    <dgm:pt modelId="{93B71A90-B94C-40EC-974E-E4EDC87E0E3C}" type="parTrans" cxnId="{5C6F68F5-F631-48AE-B07E-03E937971AE4}">
      <dgm:prSet/>
      <dgm:spPr/>
      <dgm:t>
        <a:bodyPr/>
        <a:lstStyle/>
        <a:p>
          <a:endParaRPr lang="en-US"/>
        </a:p>
      </dgm:t>
    </dgm:pt>
    <dgm:pt modelId="{66694EB4-CE62-4C82-94ED-FE608E81CBFD}" type="sibTrans" cxnId="{5C6F68F5-F631-48AE-B07E-03E937971AE4}">
      <dgm:prSet/>
      <dgm:spPr/>
      <dgm:t>
        <a:bodyPr/>
        <a:lstStyle/>
        <a:p>
          <a:endParaRPr lang="en-US"/>
        </a:p>
      </dgm:t>
    </dgm:pt>
    <dgm:pt modelId="{7184D672-B0E3-4771-8AED-084DA711143F}">
      <dgm:prSet/>
      <dgm:spPr/>
      <dgm:t>
        <a:bodyPr/>
        <a:lstStyle/>
        <a:p>
          <a:r>
            <a:rPr lang="en-US" i="1"/>
            <a:t>Hint: it is not any school district person!</a:t>
          </a:r>
          <a:endParaRPr lang="en-US"/>
        </a:p>
      </dgm:t>
    </dgm:pt>
    <dgm:pt modelId="{1CB21DFC-79D3-441D-A4FA-A1EAC6C10779}" type="parTrans" cxnId="{C10B88DA-16BF-4669-A88F-AFCDFF8851D6}">
      <dgm:prSet/>
      <dgm:spPr/>
      <dgm:t>
        <a:bodyPr/>
        <a:lstStyle/>
        <a:p>
          <a:endParaRPr lang="en-US"/>
        </a:p>
      </dgm:t>
    </dgm:pt>
    <dgm:pt modelId="{F4A7274C-0128-4690-9EA2-34B3D4CC8E59}" type="sibTrans" cxnId="{C10B88DA-16BF-4669-A88F-AFCDFF8851D6}">
      <dgm:prSet/>
      <dgm:spPr/>
      <dgm:t>
        <a:bodyPr/>
        <a:lstStyle/>
        <a:p>
          <a:endParaRPr lang="en-US"/>
        </a:p>
      </dgm:t>
    </dgm:pt>
    <dgm:pt modelId="{0D5B2F0C-0C5E-4730-A19C-09B2BE651ED6}">
      <dgm:prSet/>
      <dgm:spPr/>
      <dgm:t>
        <a:bodyPr/>
        <a:lstStyle/>
        <a:p>
          <a:r>
            <a:rPr lang="en-US"/>
            <a:t>What is the title of the person in charge?</a:t>
          </a:r>
        </a:p>
      </dgm:t>
    </dgm:pt>
    <dgm:pt modelId="{B84FA124-7706-4D9D-8EE9-91AF3A82E581}" type="parTrans" cxnId="{F8CBFBD6-4C4C-41FC-A5B3-E2EEF4D8A47E}">
      <dgm:prSet/>
      <dgm:spPr/>
      <dgm:t>
        <a:bodyPr/>
        <a:lstStyle/>
        <a:p>
          <a:endParaRPr lang="en-US"/>
        </a:p>
      </dgm:t>
    </dgm:pt>
    <dgm:pt modelId="{D6AC8AF5-42B2-447E-A4C1-2E82C8F58BE5}" type="sibTrans" cxnId="{F8CBFBD6-4C4C-41FC-A5B3-E2EEF4D8A47E}">
      <dgm:prSet/>
      <dgm:spPr/>
      <dgm:t>
        <a:bodyPr/>
        <a:lstStyle/>
        <a:p>
          <a:endParaRPr lang="en-US"/>
        </a:p>
      </dgm:t>
    </dgm:pt>
    <dgm:pt modelId="{72EB1D36-F34A-4AD4-ACA4-4AE4E40429CA}">
      <dgm:prSet/>
      <dgm:spPr/>
      <dgm:t>
        <a:bodyPr/>
        <a:lstStyle/>
        <a:p>
          <a:r>
            <a:rPr lang="en-US" i="1"/>
            <a:t>If you do not know, then you need </a:t>
          </a:r>
          <a:r>
            <a:rPr lang="en-US" b="1" i="1"/>
            <a:t>incident command </a:t>
          </a:r>
          <a:r>
            <a:rPr lang="en-US" i="1"/>
            <a:t>training.  This is offered for free by FEMA and is completely online.  It should be mandatory training for </a:t>
          </a:r>
          <a:r>
            <a:rPr lang="en-US" b="1" i="1" u="sng"/>
            <a:t>all</a:t>
          </a:r>
          <a:r>
            <a:rPr lang="en-US" i="1"/>
            <a:t> adults employed by the school district.  </a:t>
          </a:r>
          <a:endParaRPr lang="en-US"/>
        </a:p>
      </dgm:t>
    </dgm:pt>
    <dgm:pt modelId="{ECBE104E-EEF1-4918-B363-F52145A7271D}" type="parTrans" cxnId="{B47A4D53-654B-455C-9F29-7D77EE402E91}">
      <dgm:prSet/>
      <dgm:spPr/>
      <dgm:t>
        <a:bodyPr/>
        <a:lstStyle/>
        <a:p>
          <a:endParaRPr lang="en-US"/>
        </a:p>
      </dgm:t>
    </dgm:pt>
    <dgm:pt modelId="{EDB83EEB-9D5D-4A0B-9C3B-C79C33FA88B4}" type="sibTrans" cxnId="{B47A4D53-654B-455C-9F29-7D77EE402E91}">
      <dgm:prSet/>
      <dgm:spPr/>
      <dgm:t>
        <a:bodyPr/>
        <a:lstStyle/>
        <a:p>
          <a:endParaRPr lang="en-US"/>
        </a:p>
      </dgm:t>
    </dgm:pt>
    <dgm:pt modelId="{77CC700A-DDB1-49BD-A4F7-99F81C2B895C}">
      <dgm:prSet/>
      <dgm:spPr/>
      <dgm:t>
        <a:bodyPr/>
        <a:lstStyle/>
        <a:p>
          <a:r>
            <a:rPr lang="en-US"/>
            <a:t>Reunification Center: who is in charge of what is happening (except for security)?</a:t>
          </a:r>
        </a:p>
      </dgm:t>
    </dgm:pt>
    <dgm:pt modelId="{19335D3B-B57B-49A2-B07E-A4988C6D438D}" type="parTrans" cxnId="{8F27246B-D1CB-40E8-98CF-2B3CC1689F9E}">
      <dgm:prSet/>
      <dgm:spPr/>
      <dgm:t>
        <a:bodyPr/>
        <a:lstStyle/>
        <a:p>
          <a:endParaRPr lang="en-US"/>
        </a:p>
      </dgm:t>
    </dgm:pt>
    <dgm:pt modelId="{55B3C555-931B-4B36-9D18-40083511490E}" type="sibTrans" cxnId="{8F27246B-D1CB-40E8-98CF-2B3CC1689F9E}">
      <dgm:prSet/>
      <dgm:spPr/>
      <dgm:t>
        <a:bodyPr/>
        <a:lstStyle/>
        <a:p>
          <a:endParaRPr lang="en-US"/>
        </a:p>
      </dgm:t>
    </dgm:pt>
    <dgm:pt modelId="{97A4D542-C376-6648-B975-10BF3EE7316F}" type="pres">
      <dgm:prSet presAssocID="{C768719F-1ACF-4FA7-91D6-1A1282C30CD3}" presName="linear" presStyleCnt="0">
        <dgm:presLayoutVars>
          <dgm:animLvl val="lvl"/>
          <dgm:resizeHandles val="exact"/>
        </dgm:presLayoutVars>
      </dgm:prSet>
      <dgm:spPr/>
    </dgm:pt>
    <dgm:pt modelId="{0113647F-1D3D-6D45-8D5C-C7199FE15C30}" type="pres">
      <dgm:prSet presAssocID="{0F730625-4FBF-4350-A971-0E4678FB431D}" presName="parentText" presStyleLbl="node1" presStyleIdx="0" presStyleCnt="3">
        <dgm:presLayoutVars>
          <dgm:chMax val="0"/>
          <dgm:bulletEnabled val="1"/>
        </dgm:presLayoutVars>
      </dgm:prSet>
      <dgm:spPr/>
    </dgm:pt>
    <dgm:pt modelId="{47309E26-3948-CC41-B4CA-66BD0DAC9FC7}" type="pres">
      <dgm:prSet presAssocID="{0F730625-4FBF-4350-A971-0E4678FB431D}" presName="childText" presStyleLbl="revTx" presStyleIdx="0" presStyleCnt="2">
        <dgm:presLayoutVars>
          <dgm:bulletEnabled val="1"/>
        </dgm:presLayoutVars>
      </dgm:prSet>
      <dgm:spPr/>
    </dgm:pt>
    <dgm:pt modelId="{96FAEDBF-B4B6-8C43-AC90-F1E9BCAABC76}" type="pres">
      <dgm:prSet presAssocID="{0D5B2F0C-0C5E-4730-A19C-09B2BE651ED6}" presName="parentText" presStyleLbl="node1" presStyleIdx="1" presStyleCnt="3">
        <dgm:presLayoutVars>
          <dgm:chMax val="0"/>
          <dgm:bulletEnabled val="1"/>
        </dgm:presLayoutVars>
      </dgm:prSet>
      <dgm:spPr/>
    </dgm:pt>
    <dgm:pt modelId="{294EA4CF-1E68-AA4E-92E0-074882537748}" type="pres">
      <dgm:prSet presAssocID="{0D5B2F0C-0C5E-4730-A19C-09B2BE651ED6}" presName="childText" presStyleLbl="revTx" presStyleIdx="1" presStyleCnt="2">
        <dgm:presLayoutVars>
          <dgm:bulletEnabled val="1"/>
        </dgm:presLayoutVars>
      </dgm:prSet>
      <dgm:spPr/>
    </dgm:pt>
    <dgm:pt modelId="{1601D629-4E82-FA4F-AECA-D5136A5F8F04}" type="pres">
      <dgm:prSet presAssocID="{77CC700A-DDB1-49BD-A4F7-99F81C2B895C}" presName="parentText" presStyleLbl="node1" presStyleIdx="2" presStyleCnt="3">
        <dgm:presLayoutVars>
          <dgm:chMax val="0"/>
          <dgm:bulletEnabled val="1"/>
        </dgm:presLayoutVars>
      </dgm:prSet>
      <dgm:spPr/>
    </dgm:pt>
  </dgm:ptLst>
  <dgm:cxnLst>
    <dgm:cxn modelId="{54BB301D-BFCE-7A45-A5C1-319ACEA19243}" type="presOf" srcId="{77CC700A-DDB1-49BD-A4F7-99F81C2B895C}" destId="{1601D629-4E82-FA4F-AECA-D5136A5F8F04}" srcOrd="0" destOrd="0" presId="urn:microsoft.com/office/officeart/2005/8/layout/vList2"/>
    <dgm:cxn modelId="{B5D35D3A-C973-034A-8DCC-8A6B6CD0EEFF}" type="presOf" srcId="{0D5B2F0C-0C5E-4730-A19C-09B2BE651ED6}" destId="{96FAEDBF-B4B6-8C43-AC90-F1E9BCAABC76}" srcOrd="0" destOrd="0" presId="urn:microsoft.com/office/officeart/2005/8/layout/vList2"/>
    <dgm:cxn modelId="{B47A4D53-654B-455C-9F29-7D77EE402E91}" srcId="{0D5B2F0C-0C5E-4730-A19C-09B2BE651ED6}" destId="{72EB1D36-F34A-4AD4-ACA4-4AE4E40429CA}" srcOrd="0" destOrd="0" parTransId="{ECBE104E-EEF1-4918-B363-F52145A7271D}" sibTransId="{EDB83EEB-9D5D-4A0B-9C3B-C79C33FA88B4}"/>
    <dgm:cxn modelId="{8F27246B-D1CB-40E8-98CF-2B3CC1689F9E}" srcId="{C768719F-1ACF-4FA7-91D6-1A1282C30CD3}" destId="{77CC700A-DDB1-49BD-A4F7-99F81C2B895C}" srcOrd="2" destOrd="0" parTransId="{19335D3B-B57B-49A2-B07E-A4988C6D438D}" sibTransId="{55B3C555-931B-4B36-9D18-40083511490E}"/>
    <dgm:cxn modelId="{60300395-DF38-5942-B2A4-1EFC3C0E484C}" type="presOf" srcId="{C768719F-1ACF-4FA7-91D6-1A1282C30CD3}" destId="{97A4D542-C376-6648-B975-10BF3EE7316F}" srcOrd="0" destOrd="0" presId="urn:microsoft.com/office/officeart/2005/8/layout/vList2"/>
    <dgm:cxn modelId="{EC9AE295-3F03-9E47-BEEC-EEAA4B9922C0}" type="presOf" srcId="{72EB1D36-F34A-4AD4-ACA4-4AE4E40429CA}" destId="{294EA4CF-1E68-AA4E-92E0-074882537748}" srcOrd="0" destOrd="0" presId="urn:microsoft.com/office/officeart/2005/8/layout/vList2"/>
    <dgm:cxn modelId="{F25D42C9-B635-E549-A335-ABB8DD8DC2E2}" type="presOf" srcId="{7184D672-B0E3-4771-8AED-084DA711143F}" destId="{47309E26-3948-CC41-B4CA-66BD0DAC9FC7}" srcOrd="0" destOrd="0" presId="urn:microsoft.com/office/officeart/2005/8/layout/vList2"/>
    <dgm:cxn modelId="{F8CBFBD6-4C4C-41FC-A5B3-E2EEF4D8A47E}" srcId="{C768719F-1ACF-4FA7-91D6-1A1282C30CD3}" destId="{0D5B2F0C-0C5E-4730-A19C-09B2BE651ED6}" srcOrd="1" destOrd="0" parTransId="{B84FA124-7706-4D9D-8EE9-91AF3A82E581}" sibTransId="{D6AC8AF5-42B2-447E-A4C1-2E82C8F58BE5}"/>
    <dgm:cxn modelId="{C10B88DA-16BF-4669-A88F-AFCDFF8851D6}" srcId="{0F730625-4FBF-4350-A971-0E4678FB431D}" destId="{7184D672-B0E3-4771-8AED-084DA711143F}" srcOrd="0" destOrd="0" parTransId="{1CB21DFC-79D3-441D-A4FA-A1EAC6C10779}" sibTransId="{F4A7274C-0128-4690-9EA2-34B3D4CC8E59}"/>
    <dgm:cxn modelId="{0153D0E7-C7AC-2341-9B5C-FD7BF4B3DAAB}" type="presOf" srcId="{0F730625-4FBF-4350-A971-0E4678FB431D}" destId="{0113647F-1D3D-6D45-8D5C-C7199FE15C30}" srcOrd="0" destOrd="0" presId="urn:microsoft.com/office/officeart/2005/8/layout/vList2"/>
    <dgm:cxn modelId="{5C6F68F5-F631-48AE-B07E-03E937971AE4}" srcId="{C768719F-1ACF-4FA7-91D6-1A1282C30CD3}" destId="{0F730625-4FBF-4350-A971-0E4678FB431D}" srcOrd="0" destOrd="0" parTransId="{93B71A90-B94C-40EC-974E-E4EDC87E0E3C}" sibTransId="{66694EB4-CE62-4C82-94ED-FE608E81CBFD}"/>
    <dgm:cxn modelId="{22EA861D-934B-4042-9BDF-34374805DB3F}" type="presParOf" srcId="{97A4D542-C376-6648-B975-10BF3EE7316F}" destId="{0113647F-1D3D-6D45-8D5C-C7199FE15C30}" srcOrd="0" destOrd="0" presId="urn:microsoft.com/office/officeart/2005/8/layout/vList2"/>
    <dgm:cxn modelId="{E520612E-80EC-DC4B-B3C6-290C30DFBAC4}" type="presParOf" srcId="{97A4D542-C376-6648-B975-10BF3EE7316F}" destId="{47309E26-3948-CC41-B4CA-66BD0DAC9FC7}" srcOrd="1" destOrd="0" presId="urn:microsoft.com/office/officeart/2005/8/layout/vList2"/>
    <dgm:cxn modelId="{BB76FDD3-38D4-D142-A7E5-916B68F44D5A}" type="presParOf" srcId="{97A4D542-C376-6648-B975-10BF3EE7316F}" destId="{96FAEDBF-B4B6-8C43-AC90-F1E9BCAABC76}" srcOrd="2" destOrd="0" presId="urn:microsoft.com/office/officeart/2005/8/layout/vList2"/>
    <dgm:cxn modelId="{EE4B540C-A73C-6F40-AE4C-668689913B6D}" type="presParOf" srcId="{97A4D542-C376-6648-B975-10BF3EE7316F}" destId="{294EA4CF-1E68-AA4E-92E0-074882537748}" srcOrd="3" destOrd="0" presId="urn:microsoft.com/office/officeart/2005/8/layout/vList2"/>
    <dgm:cxn modelId="{E85C927F-0E0B-5B49-B62A-03A5ED751C7C}" type="presParOf" srcId="{97A4D542-C376-6648-B975-10BF3EE7316F}" destId="{1601D629-4E82-FA4F-AECA-D5136A5F8F0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6F2A3F-0296-433A-85A8-29E8A9FE609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10E0E4E-A759-4EEE-ACD4-681A5D7B2582}">
      <dgm:prSet/>
      <dgm:spPr/>
      <dgm:t>
        <a:bodyPr/>
        <a:lstStyle/>
        <a:p>
          <a:r>
            <a:rPr lang="en-US"/>
            <a:t>Students/others killed may be left in place for several hours.  This is due to legal necessity (coroner must release the body before it is disturbed) and due to crime scene considerations (photography and evidence collection). </a:t>
          </a:r>
        </a:p>
      </dgm:t>
    </dgm:pt>
    <dgm:pt modelId="{4DC9B9D7-2920-4ED9-BF83-D1F4DB3A0BED}" type="parTrans" cxnId="{68EA87D8-6DB3-4CFE-8651-3D13BCD41000}">
      <dgm:prSet/>
      <dgm:spPr/>
      <dgm:t>
        <a:bodyPr/>
        <a:lstStyle/>
        <a:p>
          <a:endParaRPr lang="en-US"/>
        </a:p>
      </dgm:t>
    </dgm:pt>
    <dgm:pt modelId="{07BC133E-EC39-4FE5-AE34-81F172E9B779}" type="sibTrans" cxnId="{68EA87D8-6DB3-4CFE-8651-3D13BCD41000}">
      <dgm:prSet/>
      <dgm:spPr/>
      <dgm:t>
        <a:bodyPr/>
        <a:lstStyle/>
        <a:p>
          <a:endParaRPr lang="en-US"/>
        </a:p>
      </dgm:t>
    </dgm:pt>
    <dgm:pt modelId="{FDA32271-F066-4398-AA48-D75AE8C2FF75}">
      <dgm:prSet/>
      <dgm:spPr/>
      <dgm:t>
        <a:bodyPr/>
        <a:lstStyle/>
        <a:p>
          <a:r>
            <a:rPr lang="en-US" dirty="0"/>
            <a:t>Injured students will be removed immediately from the crime scene (regardless of evidentiary considerations) when the immediate threat is resolved.</a:t>
          </a:r>
        </a:p>
      </dgm:t>
    </dgm:pt>
    <dgm:pt modelId="{62D4A61C-9A35-46E3-9F4E-F55DAAD77D38}" type="parTrans" cxnId="{ADF53768-D336-4D18-B9D1-2E4A7C15815D}">
      <dgm:prSet/>
      <dgm:spPr/>
      <dgm:t>
        <a:bodyPr/>
        <a:lstStyle/>
        <a:p>
          <a:endParaRPr lang="en-US"/>
        </a:p>
      </dgm:t>
    </dgm:pt>
    <dgm:pt modelId="{A7F76D26-F729-41E6-8ECC-59B2309CE13F}" type="sibTrans" cxnId="{ADF53768-D336-4D18-B9D1-2E4A7C15815D}">
      <dgm:prSet/>
      <dgm:spPr/>
      <dgm:t>
        <a:bodyPr/>
        <a:lstStyle/>
        <a:p>
          <a:endParaRPr lang="en-US"/>
        </a:p>
      </dgm:t>
    </dgm:pt>
    <dgm:pt modelId="{18C81E2C-BCCA-426A-96BE-2B91052813B2}">
      <dgm:prSet/>
      <dgm:spPr/>
      <dgm:t>
        <a:bodyPr/>
        <a:lstStyle/>
        <a:p>
          <a:r>
            <a:rPr lang="en-US" dirty="0"/>
            <a:t>Injured may be loaded into ambulances and taken to several different hospitals.  Perhaps even out-of-state hospitals.  Tracking the injured can be complex.</a:t>
          </a:r>
        </a:p>
      </dgm:t>
    </dgm:pt>
    <dgm:pt modelId="{0D5A5F62-C3A8-49DC-B691-2BE3F08AC903}" type="parTrans" cxnId="{2DD6898C-4260-4CBD-8FAA-1174C133C49C}">
      <dgm:prSet/>
      <dgm:spPr/>
      <dgm:t>
        <a:bodyPr/>
        <a:lstStyle/>
        <a:p>
          <a:endParaRPr lang="en-US"/>
        </a:p>
      </dgm:t>
    </dgm:pt>
    <dgm:pt modelId="{62CCB983-5D78-4F96-89F0-DE074868DD15}" type="sibTrans" cxnId="{2DD6898C-4260-4CBD-8FAA-1174C133C49C}">
      <dgm:prSet/>
      <dgm:spPr/>
      <dgm:t>
        <a:bodyPr/>
        <a:lstStyle/>
        <a:p>
          <a:endParaRPr lang="en-US"/>
        </a:p>
      </dgm:t>
    </dgm:pt>
    <dgm:pt modelId="{FBAFC85A-E86D-524C-AB7F-71ADA94581E3}" type="pres">
      <dgm:prSet presAssocID="{B36F2A3F-0296-433A-85A8-29E8A9FE6095}" presName="vert0" presStyleCnt="0">
        <dgm:presLayoutVars>
          <dgm:dir/>
          <dgm:animOne val="branch"/>
          <dgm:animLvl val="lvl"/>
        </dgm:presLayoutVars>
      </dgm:prSet>
      <dgm:spPr/>
    </dgm:pt>
    <dgm:pt modelId="{A1369F3B-ADA2-6641-A11B-EB7C48EAA1E5}" type="pres">
      <dgm:prSet presAssocID="{610E0E4E-A759-4EEE-ACD4-681A5D7B2582}" presName="thickLine" presStyleLbl="alignNode1" presStyleIdx="0" presStyleCnt="3"/>
      <dgm:spPr/>
    </dgm:pt>
    <dgm:pt modelId="{A5EA38A2-AC25-304D-AA36-AE1B0223E25B}" type="pres">
      <dgm:prSet presAssocID="{610E0E4E-A759-4EEE-ACD4-681A5D7B2582}" presName="horz1" presStyleCnt="0"/>
      <dgm:spPr/>
    </dgm:pt>
    <dgm:pt modelId="{0858B6D9-CB6F-8E4B-9301-F8E067AC158D}" type="pres">
      <dgm:prSet presAssocID="{610E0E4E-A759-4EEE-ACD4-681A5D7B2582}" presName="tx1" presStyleLbl="revTx" presStyleIdx="0" presStyleCnt="3"/>
      <dgm:spPr/>
    </dgm:pt>
    <dgm:pt modelId="{AD8067CC-7746-0141-8932-87B590C8D080}" type="pres">
      <dgm:prSet presAssocID="{610E0E4E-A759-4EEE-ACD4-681A5D7B2582}" presName="vert1" presStyleCnt="0"/>
      <dgm:spPr/>
    </dgm:pt>
    <dgm:pt modelId="{DDA1972B-2AAC-A149-BCF2-A2BD69E80375}" type="pres">
      <dgm:prSet presAssocID="{FDA32271-F066-4398-AA48-D75AE8C2FF75}" presName="thickLine" presStyleLbl="alignNode1" presStyleIdx="1" presStyleCnt="3"/>
      <dgm:spPr/>
    </dgm:pt>
    <dgm:pt modelId="{A99C28F8-4730-4046-A6F6-4E94E35937F1}" type="pres">
      <dgm:prSet presAssocID="{FDA32271-F066-4398-AA48-D75AE8C2FF75}" presName="horz1" presStyleCnt="0"/>
      <dgm:spPr/>
    </dgm:pt>
    <dgm:pt modelId="{F6935D84-5152-AC4D-A17F-6439B5504B65}" type="pres">
      <dgm:prSet presAssocID="{FDA32271-F066-4398-AA48-D75AE8C2FF75}" presName="tx1" presStyleLbl="revTx" presStyleIdx="1" presStyleCnt="3"/>
      <dgm:spPr/>
    </dgm:pt>
    <dgm:pt modelId="{FAAE22A0-6E03-2447-B9FE-18CA193DDCDF}" type="pres">
      <dgm:prSet presAssocID="{FDA32271-F066-4398-AA48-D75AE8C2FF75}" presName="vert1" presStyleCnt="0"/>
      <dgm:spPr/>
    </dgm:pt>
    <dgm:pt modelId="{FC5C5883-2C4F-4A43-89F9-8821EFA3B56D}" type="pres">
      <dgm:prSet presAssocID="{18C81E2C-BCCA-426A-96BE-2B91052813B2}" presName="thickLine" presStyleLbl="alignNode1" presStyleIdx="2" presStyleCnt="3"/>
      <dgm:spPr/>
    </dgm:pt>
    <dgm:pt modelId="{FC6F61D7-7C17-8749-ABC2-E30F74A60992}" type="pres">
      <dgm:prSet presAssocID="{18C81E2C-BCCA-426A-96BE-2B91052813B2}" presName="horz1" presStyleCnt="0"/>
      <dgm:spPr/>
    </dgm:pt>
    <dgm:pt modelId="{EED2758F-4D87-AB48-B0E6-156EFB199B5E}" type="pres">
      <dgm:prSet presAssocID="{18C81E2C-BCCA-426A-96BE-2B91052813B2}" presName="tx1" presStyleLbl="revTx" presStyleIdx="2" presStyleCnt="3"/>
      <dgm:spPr/>
    </dgm:pt>
    <dgm:pt modelId="{EF424669-7E14-AF4E-BFA2-47292BF268F3}" type="pres">
      <dgm:prSet presAssocID="{18C81E2C-BCCA-426A-96BE-2B91052813B2}" presName="vert1" presStyleCnt="0"/>
      <dgm:spPr/>
    </dgm:pt>
  </dgm:ptLst>
  <dgm:cxnLst>
    <dgm:cxn modelId="{DFD36202-99B3-EA4E-A552-1CB2F00C31E4}" type="presOf" srcId="{FDA32271-F066-4398-AA48-D75AE8C2FF75}" destId="{F6935D84-5152-AC4D-A17F-6439B5504B65}" srcOrd="0" destOrd="0" presId="urn:microsoft.com/office/officeart/2008/layout/LinedList"/>
    <dgm:cxn modelId="{BF1CB748-B314-AA41-91CC-75926E94CDFB}" type="presOf" srcId="{18C81E2C-BCCA-426A-96BE-2B91052813B2}" destId="{EED2758F-4D87-AB48-B0E6-156EFB199B5E}" srcOrd="0" destOrd="0" presId="urn:microsoft.com/office/officeart/2008/layout/LinedList"/>
    <dgm:cxn modelId="{0BFFAD53-0C4E-EE47-B870-775C5034D2CE}" type="presOf" srcId="{610E0E4E-A759-4EEE-ACD4-681A5D7B2582}" destId="{0858B6D9-CB6F-8E4B-9301-F8E067AC158D}" srcOrd="0" destOrd="0" presId="urn:microsoft.com/office/officeart/2008/layout/LinedList"/>
    <dgm:cxn modelId="{ADF53768-D336-4D18-B9D1-2E4A7C15815D}" srcId="{B36F2A3F-0296-433A-85A8-29E8A9FE6095}" destId="{FDA32271-F066-4398-AA48-D75AE8C2FF75}" srcOrd="1" destOrd="0" parTransId="{62D4A61C-9A35-46E3-9F4E-F55DAAD77D38}" sibTransId="{A7F76D26-F729-41E6-8ECC-59B2309CE13F}"/>
    <dgm:cxn modelId="{2DD6898C-4260-4CBD-8FAA-1174C133C49C}" srcId="{B36F2A3F-0296-433A-85A8-29E8A9FE6095}" destId="{18C81E2C-BCCA-426A-96BE-2B91052813B2}" srcOrd="2" destOrd="0" parTransId="{0D5A5F62-C3A8-49DC-B691-2BE3F08AC903}" sibTransId="{62CCB983-5D78-4F96-89F0-DE074868DD15}"/>
    <dgm:cxn modelId="{68EA87D8-6DB3-4CFE-8651-3D13BCD41000}" srcId="{B36F2A3F-0296-433A-85A8-29E8A9FE6095}" destId="{610E0E4E-A759-4EEE-ACD4-681A5D7B2582}" srcOrd="0" destOrd="0" parTransId="{4DC9B9D7-2920-4ED9-BF83-D1F4DB3A0BED}" sibTransId="{07BC133E-EC39-4FE5-AE34-81F172E9B779}"/>
    <dgm:cxn modelId="{6E4517F3-E175-9848-A817-53CF39CA31F8}" type="presOf" srcId="{B36F2A3F-0296-433A-85A8-29E8A9FE6095}" destId="{FBAFC85A-E86D-524C-AB7F-71ADA94581E3}" srcOrd="0" destOrd="0" presId="urn:microsoft.com/office/officeart/2008/layout/LinedList"/>
    <dgm:cxn modelId="{E6804743-4BCA-5B4B-BB5A-E3DE69B72EE0}" type="presParOf" srcId="{FBAFC85A-E86D-524C-AB7F-71ADA94581E3}" destId="{A1369F3B-ADA2-6641-A11B-EB7C48EAA1E5}" srcOrd="0" destOrd="0" presId="urn:microsoft.com/office/officeart/2008/layout/LinedList"/>
    <dgm:cxn modelId="{402699C8-7801-B743-BD45-6EA6E4EADDF6}" type="presParOf" srcId="{FBAFC85A-E86D-524C-AB7F-71ADA94581E3}" destId="{A5EA38A2-AC25-304D-AA36-AE1B0223E25B}" srcOrd="1" destOrd="0" presId="urn:microsoft.com/office/officeart/2008/layout/LinedList"/>
    <dgm:cxn modelId="{EFFF77A7-ACCE-BD4C-B236-345869B321B1}" type="presParOf" srcId="{A5EA38A2-AC25-304D-AA36-AE1B0223E25B}" destId="{0858B6D9-CB6F-8E4B-9301-F8E067AC158D}" srcOrd="0" destOrd="0" presId="urn:microsoft.com/office/officeart/2008/layout/LinedList"/>
    <dgm:cxn modelId="{13F2A176-1F5F-3547-A30A-7D6906915B41}" type="presParOf" srcId="{A5EA38A2-AC25-304D-AA36-AE1B0223E25B}" destId="{AD8067CC-7746-0141-8932-87B590C8D080}" srcOrd="1" destOrd="0" presId="urn:microsoft.com/office/officeart/2008/layout/LinedList"/>
    <dgm:cxn modelId="{2A8BFA00-38A4-8448-864C-FF6BA2A95137}" type="presParOf" srcId="{FBAFC85A-E86D-524C-AB7F-71ADA94581E3}" destId="{DDA1972B-2AAC-A149-BCF2-A2BD69E80375}" srcOrd="2" destOrd="0" presId="urn:microsoft.com/office/officeart/2008/layout/LinedList"/>
    <dgm:cxn modelId="{54E03A23-F0AE-124D-A79D-38CAF451B84A}" type="presParOf" srcId="{FBAFC85A-E86D-524C-AB7F-71ADA94581E3}" destId="{A99C28F8-4730-4046-A6F6-4E94E35937F1}" srcOrd="3" destOrd="0" presId="urn:microsoft.com/office/officeart/2008/layout/LinedList"/>
    <dgm:cxn modelId="{BED72423-8FAC-E145-A7C8-03BB8E185989}" type="presParOf" srcId="{A99C28F8-4730-4046-A6F6-4E94E35937F1}" destId="{F6935D84-5152-AC4D-A17F-6439B5504B65}" srcOrd="0" destOrd="0" presId="urn:microsoft.com/office/officeart/2008/layout/LinedList"/>
    <dgm:cxn modelId="{A7225DA0-4F7C-A84F-A21E-D0D9740F2A2D}" type="presParOf" srcId="{A99C28F8-4730-4046-A6F6-4E94E35937F1}" destId="{FAAE22A0-6E03-2447-B9FE-18CA193DDCDF}" srcOrd="1" destOrd="0" presId="urn:microsoft.com/office/officeart/2008/layout/LinedList"/>
    <dgm:cxn modelId="{534816E4-5E92-3E4F-A531-5583D1AAF3A3}" type="presParOf" srcId="{FBAFC85A-E86D-524C-AB7F-71ADA94581E3}" destId="{FC5C5883-2C4F-4A43-89F9-8821EFA3B56D}" srcOrd="4" destOrd="0" presId="urn:microsoft.com/office/officeart/2008/layout/LinedList"/>
    <dgm:cxn modelId="{601A813E-BB27-624A-9F11-022086740FA6}" type="presParOf" srcId="{FBAFC85A-E86D-524C-AB7F-71ADA94581E3}" destId="{FC6F61D7-7C17-8749-ABC2-E30F74A60992}" srcOrd="5" destOrd="0" presId="urn:microsoft.com/office/officeart/2008/layout/LinedList"/>
    <dgm:cxn modelId="{75D4DDF1-4E17-6849-A19C-8A099F7F70F4}" type="presParOf" srcId="{FC6F61D7-7C17-8749-ABC2-E30F74A60992}" destId="{EED2758F-4D87-AB48-B0E6-156EFB199B5E}" srcOrd="0" destOrd="0" presId="urn:microsoft.com/office/officeart/2008/layout/LinedList"/>
    <dgm:cxn modelId="{49519DBD-015B-C344-9779-FB719DE097DF}" type="presParOf" srcId="{FC6F61D7-7C17-8749-ABC2-E30F74A60992}" destId="{EF424669-7E14-AF4E-BFA2-47292BF268F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C285F0-DB82-49D4-9DF0-CCB6AEF699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FE2C551-374F-45F8-BE93-9B901977BF59}">
      <dgm:prSet/>
      <dgm:spPr/>
      <dgm:t>
        <a:bodyPr/>
        <a:lstStyle/>
        <a:p>
          <a:r>
            <a:rPr lang="en-US" dirty="0"/>
            <a:t>1. Superintendent and Incident Commander (Police Chief) at Main Command Post (MCP) agree to activate FRC.</a:t>
          </a:r>
        </a:p>
      </dgm:t>
    </dgm:pt>
    <dgm:pt modelId="{2ABC2AB5-FEF6-4445-A6C0-656924321558}" type="parTrans" cxnId="{AC2CFAF8-709A-49B3-BF17-B6538D798388}">
      <dgm:prSet/>
      <dgm:spPr/>
      <dgm:t>
        <a:bodyPr/>
        <a:lstStyle/>
        <a:p>
          <a:endParaRPr lang="en-US"/>
        </a:p>
      </dgm:t>
    </dgm:pt>
    <dgm:pt modelId="{B14013DD-CD7F-4F04-8FA2-E5E398957348}" type="sibTrans" cxnId="{AC2CFAF8-709A-49B3-BF17-B6538D798388}">
      <dgm:prSet/>
      <dgm:spPr/>
      <dgm:t>
        <a:bodyPr/>
        <a:lstStyle/>
        <a:p>
          <a:endParaRPr lang="en-US"/>
        </a:p>
      </dgm:t>
    </dgm:pt>
    <dgm:pt modelId="{09831C37-431E-4A44-ADC5-9407FF13597F}">
      <dgm:prSet/>
      <dgm:spPr/>
      <dgm:t>
        <a:bodyPr/>
        <a:lstStyle/>
        <a:p>
          <a:r>
            <a:rPr lang="en-US" i="1"/>
            <a:t>Consider security needs (for bus transport; for site security)</a:t>
          </a:r>
          <a:endParaRPr lang="en-US"/>
        </a:p>
      </dgm:t>
    </dgm:pt>
    <dgm:pt modelId="{D47E755C-0E89-4443-8AED-8D5220D03248}" type="parTrans" cxnId="{E255F4EC-32F8-45B1-B477-AD6793DFE0AC}">
      <dgm:prSet/>
      <dgm:spPr/>
      <dgm:t>
        <a:bodyPr/>
        <a:lstStyle/>
        <a:p>
          <a:endParaRPr lang="en-US"/>
        </a:p>
      </dgm:t>
    </dgm:pt>
    <dgm:pt modelId="{FFBF38A1-99F6-416B-B793-016F11499073}" type="sibTrans" cxnId="{E255F4EC-32F8-45B1-B477-AD6793DFE0AC}">
      <dgm:prSet/>
      <dgm:spPr/>
      <dgm:t>
        <a:bodyPr/>
        <a:lstStyle/>
        <a:p>
          <a:endParaRPr lang="en-US"/>
        </a:p>
      </dgm:t>
    </dgm:pt>
    <dgm:pt modelId="{E5464D3C-D4B0-4C07-B2F0-B89EBCE14CDA}">
      <dgm:prSet/>
      <dgm:spPr/>
      <dgm:t>
        <a:bodyPr/>
        <a:lstStyle/>
        <a:p>
          <a:r>
            <a:rPr lang="en-US" i="1"/>
            <a:t>Consider other logistics needs (buses, medical, food &amp; water support): who to alert? Call list!</a:t>
          </a:r>
          <a:endParaRPr lang="en-US"/>
        </a:p>
      </dgm:t>
    </dgm:pt>
    <dgm:pt modelId="{06D8AD09-20CA-45FD-A142-13F53F850D75}" type="parTrans" cxnId="{703750FB-68FC-4DD7-9EBA-C3107414EB4A}">
      <dgm:prSet/>
      <dgm:spPr/>
      <dgm:t>
        <a:bodyPr/>
        <a:lstStyle/>
        <a:p>
          <a:endParaRPr lang="en-US"/>
        </a:p>
      </dgm:t>
    </dgm:pt>
    <dgm:pt modelId="{30BAC3CA-1EBA-4771-B5DD-D8749618D922}" type="sibTrans" cxnId="{703750FB-68FC-4DD7-9EBA-C3107414EB4A}">
      <dgm:prSet/>
      <dgm:spPr/>
      <dgm:t>
        <a:bodyPr/>
        <a:lstStyle/>
        <a:p>
          <a:endParaRPr lang="en-US"/>
        </a:p>
      </dgm:t>
    </dgm:pt>
    <dgm:pt modelId="{151FAD4C-09FD-4D3D-B5F8-0FA6C226298F}">
      <dgm:prSet/>
      <dgm:spPr/>
      <dgm:t>
        <a:bodyPr/>
        <a:lstStyle/>
        <a:p>
          <a:r>
            <a:rPr lang="en-US" dirty="0"/>
            <a:t>2. Asst. Superintendent: contact FRC location and alert them of impending reunification process</a:t>
          </a:r>
        </a:p>
      </dgm:t>
    </dgm:pt>
    <dgm:pt modelId="{BDAD5226-8117-4353-A1ED-4CAA690F1935}" type="parTrans" cxnId="{6C424A99-9CCB-43E2-8DB3-4F57E7A94DD6}">
      <dgm:prSet/>
      <dgm:spPr/>
      <dgm:t>
        <a:bodyPr/>
        <a:lstStyle/>
        <a:p>
          <a:endParaRPr lang="en-US"/>
        </a:p>
      </dgm:t>
    </dgm:pt>
    <dgm:pt modelId="{0031DE29-50B0-40E7-976D-A8FB952FB572}" type="sibTrans" cxnId="{6C424A99-9CCB-43E2-8DB3-4F57E7A94DD6}">
      <dgm:prSet/>
      <dgm:spPr/>
      <dgm:t>
        <a:bodyPr/>
        <a:lstStyle/>
        <a:p>
          <a:endParaRPr lang="en-US"/>
        </a:p>
      </dgm:t>
    </dgm:pt>
    <dgm:pt modelId="{391F4140-D137-4F03-8889-0C0EF056096C}">
      <dgm:prSet/>
      <dgm:spPr/>
      <dgm:t>
        <a:bodyPr/>
        <a:lstStyle/>
        <a:p>
          <a:r>
            <a:rPr lang="en-US" i="1"/>
            <a:t>Ensure the facility is now open and accessible: prepositioned materials</a:t>
          </a:r>
          <a:endParaRPr lang="en-US"/>
        </a:p>
      </dgm:t>
    </dgm:pt>
    <dgm:pt modelId="{0749E7AE-6F72-46E4-AFE4-C16CEC8FC6E6}" type="parTrans" cxnId="{7F0E978B-82E7-4D39-A5F1-27E4A729DADC}">
      <dgm:prSet/>
      <dgm:spPr/>
      <dgm:t>
        <a:bodyPr/>
        <a:lstStyle/>
        <a:p>
          <a:endParaRPr lang="en-US"/>
        </a:p>
      </dgm:t>
    </dgm:pt>
    <dgm:pt modelId="{D1C29176-2263-4722-9BB6-9D387BC07AF8}" type="sibTrans" cxnId="{7F0E978B-82E7-4D39-A5F1-27E4A729DADC}">
      <dgm:prSet/>
      <dgm:spPr/>
      <dgm:t>
        <a:bodyPr/>
        <a:lstStyle/>
        <a:p>
          <a:endParaRPr lang="en-US"/>
        </a:p>
      </dgm:t>
    </dgm:pt>
    <dgm:pt modelId="{9365EB44-6FAC-43DF-8F90-779232449450}">
      <dgm:prSet/>
      <dgm:spPr/>
      <dgm:t>
        <a:bodyPr/>
        <a:lstStyle/>
        <a:p>
          <a:r>
            <a:rPr lang="en-US" i="1"/>
            <a:t>Asst. Superintendent leaves MCP for FRC.</a:t>
          </a:r>
          <a:endParaRPr lang="en-US"/>
        </a:p>
      </dgm:t>
    </dgm:pt>
    <dgm:pt modelId="{E3D14B9F-BF13-4D9B-B393-0DE235C2D8A4}" type="parTrans" cxnId="{4AFEABE8-EC10-400F-ABD8-682CC1BAD2AC}">
      <dgm:prSet/>
      <dgm:spPr/>
      <dgm:t>
        <a:bodyPr/>
        <a:lstStyle/>
        <a:p>
          <a:endParaRPr lang="en-US"/>
        </a:p>
      </dgm:t>
    </dgm:pt>
    <dgm:pt modelId="{F2C84F31-B2D3-402F-8EE6-0E64750381F2}" type="sibTrans" cxnId="{4AFEABE8-EC10-400F-ABD8-682CC1BAD2AC}">
      <dgm:prSet/>
      <dgm:spPr/>
      <dgm:t>
        <a:bodyPr/>
        <a:lstStyle/>
        <a:p>
          <a:endParaRPr lang="en-US"/>
        </a:p>
      </dgm:t>
    </dgm:pt>
    <dgm:pt modelId="{0BB98EAF-65AD-418D-9713-718D3A1A85D6}">
      <dgm:prSet/>
      <dgm:spPr/>
      <dgm:t>
        <a:bodyPr/>
        <a:lstStyle/>
        <a:p>
          <a:r>
            <a:rPr lang="en-US" dirty="0"/>
            <a:t>3. Asst. Superintendent: Establish incident command (IC) structure at FRC</a:t>
          </a:r>
        </a:p>
      </dgm:t>
    </dgm:pt>
    <dgm:pt modelId="{EF4AFC9C-A0BB-4E8B-866D-B3A13F32443C}" type="parTrans" cxnId="{1F408205-D09A-4C66-80EC-BED5683D8F1A}">
      <dgm:prSet/>
      <dgm:spPr/>
      <dgm:t>
        <a:bodyPr/>
        <a:lstStyle/>
        <a:p>
          <a:endParaRPr lang="en-US"/>
        </a:p>
      </dgm:t>
    </dgm:pt>
    <dgm:pt modelId="{1E22A8C4-7F06-40AE-8ABF-F77FBCBFA8BC}" type="sibTrans" cxnId="{1F408205-D09A-4C66-80EC-BED5683D8F1A}">
      <dgm:prSet/>
      <dgm:spPr/>
      <dgm:t>
        <a:bodyPr/>
        <a:lstStyle/>
        <a:p>
          <a:endParaRPr lang="en-US"/>
        </a:p>
      </dgm:t>
    </dgm:pt>
    <dgm:pt modelId="{96205379-0217-4BBC-B111-DB61A03363BA}">
      <dgm:prSet/>
      <dgm:spPr/>
      <dgm:t>
        <a:bodyPr/>
        <a:lstStyle/>
        <a:p>
          <a:r>
            <a:rPr lang="en-US" i="1" dirty="0"/>
            <a:t>Pull out IC chart and alert key command staff of FRC establishment</a:t>
          </a:r>
          <a:endParaRPr lang="en-US" dirty="0"/>
        </a:p>
      </dgm:t>
    </dgm:pt>
    <dgm:pt modelId="{FE1B1B14-DA31-4BB2-8875-498DD78E32D6}" type="parTrans" cxnId="{28350219-F148-42B7-9CE6-13486A9B29FB}">
      <dgm:prSet/>
      <dgm:spPr/>
      <dgm:t>
        <a:bodyPr/>
        <a:lstStyle/>
        <a:p>
          <a:endParaRPr lang="en-US"/>
        </a:p>
      </dgm:t>
    </dgm:pt>
    <dgm:pt modelId="{327BCD07-FF89-40CB-98D0-6C43D7B908EA}" type="sibTrans" cxnId="{28350219-F148-42B7-9CE6-13486A9B29FB}">
      <dgm:prSet/>
      <dgm:spPr/>
      <dgm:t>
        <a:bodyPr/>
        <a:lstStyle/>
        <a:p>
          <a:endParaRPr lang="en-US"/>
        </a:p>
      </dgm:t>
    </dgm:pt>
    <dgm:pt modelId="{AD472780-9B2B-411E-B646-FEC4767E10C6}">
      <dgm:prSet/>
      <dgm:spPr/>
      <dgm:t>
        <a:bodyPr/>
        <a:lstStyle/>
        <a:p>
          <a:r>
            <a:rPr lang="en-US" i="1"/>
            <a:t>Ensure MCP has copy of FRC IC structure</a:t>
          </a:r>
          <a:endParaRPr lang="en-US"/>
        </a:p>
      </dgm:t>
    </dgm:pt>
    <dgm:pt modelId="{B97BE1DC-05A0-4E67-915C-FF084CCD61D1}" type="parTrans" cxnId="{7A99786A-B52A-4963-B97D-FFBC365C88E1}">
      <dgm:prSet/>
      <dgm:spPr/>
      <dgm:t>
        <a:bodyPr/>
        <a:lstStyle/>
        <a:p>
          <a:endParaRPr lang="en-US"/>
        </a:p>
      </dgm:t>
    </dgm:pt>
    <dgm:pt modelId="{CA29668F-68C6-4E90-A38D-75346E311433}" type="sibTrans" cxnId="{7A99786A-B52A-4963-B97D-FFBC365C88E1}">
      <dgm:prSet/>
      <dgm:spPr/>
      <dgm:t>
        <a:bodyPr/>
        <a:lstStyle/>
        <a:p>
          <a:endParaRPr lang="en-US"/>
        </a:p>
      </dgm:t>
    </dgm:pt>
    <dgm:pt modelId="{184D64D4-41C5-4825-ACEA-0D4C265A3E6E}">
      <dgm:prSet/>
      <dgm:spPr/>
      <dgm:t>
        <a:bodyPr/>
        <a:lstStyle/>
        <a:p>
          <a:r>
            <a:rPr lang="en-US" b="1" u="none" dirty="0">
              <a:solidFill>
                <a:schemeClr val="accent6">
                  <a:lumMod val="75000"/>
                </a:schemeClr>
              </a:solidFill>
            </a:rPr>
            <a:t>4. </a:t>
          </a:r>
          <a:r>
            <a:rPr lang="en-US" b="1" u="sng" dirty="0">
              <a:solidFill>
                <a:schemeClr val="accent6">
                  <a:lumMod val="75000"/>
                </a:schemeClr>
              </a:solidFill>
            </a:rPr>
            <a:t>MCP</a:t>
          </a:r>
          <a:r>
            <a:rPr lang="en-US" b="1" dirty="0">
              <a:solidFill>
                <a:schemeClr val="accent6">
                  <a:lumMod val="75000"/>
                </a:schemeClr>
              </a:solidFill>
            </a:rPr>
            <a:t> PIO: Issue public announcement of FRC establishment/location. Best to make this announcement when key personnel/positions are in place at FRC.</a:t>
          </a:r>
        </a:p>
      </dgm:t>
    </dgm:pt>
    <dgm:pt modelId="{90229E7F-17A0-40FE-A19C-D1E025D887C7}" type="parTrans" cxnId="{CE8F92E3-B92F-453E-821B-4F79B6D4889A}">
      <dgm:prSet/>
      <dgm:spPr/>
      <dgm:t>
        <a:bodyPr/>
        <a:lstStyle/>
        <a:p>
          <a:endParaRPr lang="en-US"/>
        </a:p>
      </dgm:t>
    </dgm:pt>
    <dgm:pt modelId="{4D6FB3F6-653C-478B-97F1-898C8D71C4A3}" type="sibTrans" cxnId="{CE8F92E3-B92F-453E-821B-4F79B6D4889A}">
      <dgm:prSet/>
      <dgm:spPr/>
      <dgm:t>
        <a:bodyPr/>
        <a:lstStyle/>
        <a:p>
          <a:endParaRPr lang="en-US"/>
        </a:p>
      </dgm:t>
    </dgm:pt>
    <dgm:pt modelId="{E1A923B3-2801-9B4C-A140-F78D8A64CFD8}" type="pres">
      <dgm:prSet presAssocID="{13C285F0-DB82-49D4-9DF0-CCB6AEF69970}" presName="linear" presStyleCnt="0">
        <dgm:presLayoutVars>
          <dgm:animLvl val="lvl"/>
          <dgm:resizeHandles val="exact"/>
        </dgm:presLayoutVars>
      </dgm:prSet>
      <dgm:spPr/>
    </dgm:pt>
    <dgm:pt modelId="{A835F24A-109B-0B42-AEC5-B5FF253A4FDC}" type="pres">
      <dgm:prSet presAssocID="{7FE2C551-374F-45F8-BE93-9B901977BF59}" presName="parentText" presStyleLbl="node1" presStyleIdx="0" presStyleCnt="4">
        <dgm:presLayoutVars>
          <dgm:chMax val="0"/>
          <dgm:bulletEnabled val="1"/>
        </dgm:presLayoutVars>
      </dgm:prSet>
      <dgm:spPr/>
    </dgm:pt>
    <dgm:pt modelId="{984AC3E3-3BC7-9C43-B457-BFCB3E33F80A}" type="pres">
      <dgm:prSet presAssocID="{7FE2C551-374F-45F8-BE93-9B901977BF59}" presName="childText" presStyleLbl="revTx" presStyleIdx="0" presStyleCnt="3">
        <dgm:presLayoutVars>
          <dgm:bulletEnabled val="1"/>
        </dgm:presLayoutVars>
      </dgm:prSet>
      <dgm:spPr/>
    </dgm:pt>
    <dgm:pt modelId="{C8E5DB1D-5879-F740-8A50-C0D6A4868947}" type="pres">
      <dgm:prSet presAssocID="{151FAD4C-09FD-4D3D-B5F8-0FA6C226298F}" presName="parentText" presStyleLbl="node1" presStyleIdx="1" presStyleCnt="4">
        <dgm:presLayoutVars>
          <dgm:chMax val="0"/>
          <dgm:bulletEnabled val="1"/>
        </dgm:presLayoutVars>
      </dgm:prSet>
      <dgm:spPr/>
    </dgm:pt>
    <dgm:pt modelId="{2491E089-16AD-CA4D-986D-8FD58AEBACF7}" type="pres">
      <dgm:prSet presAssocID="{151FAD4C-09FD-4D3D-B5F8-0FA6C226298F}" presName="childText" presStyleLbl="revTx" presStyleIdx="1" presStyleCnt="3">
        <dgm:presLayoutVars>
          <dgm:bulletEnabled val="1"/>
        </dgm:presLayoutVars>
      </dgm:prSet>
      <dgm:spPr/>
    </dgm:pt>
    <dgm:pt modelId="{2442A258-3BB0-8248-9DE4-62CC6DB99156}" type="pres">
      <dgm:prSet presAssocID="{0BB98EAF-65AD-418D-9713-718D3A1A85D6}" presName="parentText" presStyleLbl="node1" presStyleIdx="2" presStyleCnt="4">
        <dgm:presLayoutVars>
          <dgm:chMax val="0"/>
          <dgm:bulletEnabled val="1"/>
        </dgm:presLayoutVars>
      </dgm:prSet>
      <dgm:spPr/>
    </dgm:pt>
    <dgm:pt modelId="{BCCB6FDF-53A8-5346-9AB5-F2CF0E6D2D50}" type="pres">
      <dgm:prSet presAssocID="{0BB98EAF-65AD-418D-9713-718D3A1A85D6}" presName="childText" presStyleLbl="revTx" presStyleIdx="2" presStyleCnt="3">
        <dgm:presLayoutVars>
          <dgm:bulletEnabled val="1"/>
        </dgm:presLayoutVars>
      </dgm:prSet>
      <dgm:spPr/>
    </dgm:pt>
    <dgm:pt modelId="{D8229D3B-8DD2-2B46-B7BA-00CE85EB375C}" type="pres">
      <dgm:prSet presAssocID="{184D64D4-41C5-4825-ACEA-0D4C265A3E6E}" presName="parentText" presStyleLbl="node1" presStyleIdx="3" presStyleCnt="4">
        <dgm:presLayoutVars>
          <dgm:chMax val="0"/>
          <dgm:bulletEnabled val="1"/>
        </dgm:presLayoutVars>
      </dgm:prSet>
      <dgm:spPr/>
    </dgm:pt>
  </dgm:ptLst>
  <dgm:cxnLst>
    <dgm:cxn modelId="{1F408205-D09A-4C66-80EC-BED5683D8F1A}" srcId="{13C285F0-DB82-49D4-9DF0-CCB6AEF69970}" destId="{0BB98EAF-65AD-418D-9713-718D3A1A85D6}" srcOrd="2" destOrd="0" parTransId="{EF4AFC9C-A0BB-4E8B-866D-B3A13F32443C}" sibTransId="{1E22A8C4-7F06-40AE-8ABF-F77FBCBFA8BC}"/>
    <dgm:cxn modelId="{79206406-A053-584C-84EF-E56996D124B1}" type="presOf" srcId="{09831C37-431E-4A44-ADC5-9407FF13597F}" destId="{984AC3E3-3BC7-9C43-B457-BFCB3E33F80A}" srcOrd="0" destOrd="0" presId="urn:microsoft.com/office/officeart/2005/8/layout/vList2"/>
    <dgm:cxn modelId="{11663516-5C6C-B04F-9DAE-C08D3D2CF9BF}" type="presOf" srcId="{AD472780-9B2B-411E-B646-FEC4767E10C6}" destId="{BCCB6FDF-53A8-5346-9AB5-F2CF0E6D2D50}" srcOrd="0" destOrd="1" presId="urn:microsoft.com/office/officeart/2005/8/layout/vList2"/>
    <dgm:cxn modelId="{28350219-F148-42B7-9CE6-13486A9B29FB}" srcId="{0BB98EAF-65AD-418D-9713-718D3A1A85D6}" destId="{96205379-0217-4BBC-B111-DB61A03363BA}" srcOrd="0" destOrd="0" parTransId="{FE1B1B14-DA31-4BB2-8875-498DD78E32D6}" sibTransId="{327BCD07-FF89-40CB-98D0-6C43D7B908EA}"/>
    <dgm:cxn modelId="{9AE49C1D-31A2-D24D-85AF-711BBB777A00}" type="presOf" srcId="{184D64D4-41C5-4825-ACEA-0D4C265A3E6E}" destId="{D8229D3B-8DD2-2B46-B7BA-00CE85EB375C}" srcOrd="0" destOrd="0" presId="urn:microsoft.com/office/officeart/2005/8/layout/vList2"/>
    <dgm:cxn modelId="{7A99786A-B52A-4963-B97D-FFBC365C88E1}" srcId="{0BB98EAF-65AD-418D-9713-718D3A1A85D6}" destId="{AD472780-9B2B-411E-B646-FEC4767E10C6}" srcOrd="1" destOrd="0" parTransId="{B97BE1DC-05A0-4E67-915C-FF084CCD61D1}" sibTransId="{CA29668F-68C6-4E90-A38D-75346E311433}"/>
    <dgm:cxn modelId="{9015C66E-87B0-AC4A-B5B0-40B45FE64C3F}" type="presOf" srcId="{0BB98EAF-65AD-418D-9713-718D3A1A85D6}" destId="{2442A258-3BB0-8248-9DE4-62CC6DB99156}" srcOrd="0" destOrd="0" presId="urn:microsoft.com/office/officeart/2005/8/layout/vList2"/>
    <dgm:cxn modelId="{3495C287-7DFB-5C49-B1C9-D2BC260C05CC}" type="presOf" srcId="{391F4140-D137-4F03-8889-0C0EF056096C}" destId="{2491E089-16AD-CA4D-986D-8FD58AEBACF7}" srcOrd="0" destOrd="0" presId="urn:microsoft.com/office/officeart/2005/8/layout/vList2"/>
    <dgm:cxn modelId="{7F0E978B-82E7-4D39-A5F1-27E4A729DADC}" srcId="{151FAD4C-09FD-4D3D-B5F8-0FA6C226298F}" destId="{391F4140-D137-4F03-8889-0C0EF056096C}" srcOrd="0" destOrd="0" parTransId="{0749E7AE-6F72-46E4-AFE4-C16CEC8FC6E6}" sibTransId="{D1C29176-2263-4722-9BB6-9D387BC07AF8}"/>
    <dgm:cxn modelId="{96E42393-E73C-9444-A83D-CE9C5BF19FA8}" type="presOf" srcId="{13C285F0-DB82-49D4-9DF0-CCB6AEF69970}" destId="{E1A923B3-2801-9B4C-A140-F78D8A64CFD8}" srcOrd="0" destOrd="0" presId="urn:microsoft.com/office/officeart/2005/8/layout/vList2"/>
    <dgm:cxn modelId="{6C424A99-9CCB-43E2-8DB3-4F57E7A94DD6}" srcId="{13C285F0-DB82-49D4-9DF0-CCB6AEF69970}" destId="{151FAD4C-09FD-4D3D-B5F8-0FA6C226298F}" srcOrd="1" destOrd="0" parTransId="{BDAD5226-8117-4353-A1ED-4CAA690F1935}" sibTransId="{0031DE29-50B0-40E7-976D-A8FB952FB572}"/>
    <dgm:cxn modelId="{38465DB2-94CE-BD4D-A3F2-EBB94899CE59}" type="presOf" srcId="{151FAD4C-09FD-4D3D-B5F8-0FA6C226298F}" destId="{C8E5DB1D-5879-F740-8A50-C0D6A4868947}" srcOrd="0" destOrd="0" presId="urn:microsoft.com/office/officeart/2005/8/layout/vList2"/>
    <dgm:cxn modelId="{B6B12DD5-9F9D-4B43-8301-DD2AF5B160A1}" type="presOf" srcId="{7FE2C551-374F-45F8-BE93-9B901977BF59}" destId="{A835F24A-109B-0B42-AEC5-B5FF253A4FDC}" srcOrd="0" destOrd="0" presId="urn:microsoft.com/office/officeart/2005/8/layout/vList2"/>
    <dgm:cxn modelId="{562723D8-EED9-FC46-ADA6-FFB4A137292C}" type="presOf" srcId="{96205379-0217-4BBC-B111-DB61A03363BA}" destId="{BCCB6FDF-53A8-5346-9AB5-F2CF0E6D2D50}" srcOrd="0" destOrd="0" presId="urn:microsoft.com/office/officeart/2005/8/layout/vList2"/>
    <dgm:cxn modelId="{DE45EFD8-A0DF-8840-A304-B3729E749612}" type="presOf" srcId="{E5464D3C-D4B0-4C07-B2F0-B89EBCE14CDA}" destId="{984AC3E3-3BC7-9C43-B457-BFCB3E33F80A}" srcOrd="0" destOrd="1" presId="urn:microsoft.com/office/officeart/2005/8/layout/vList2"/>
    <dgm:cxn modelId="{CE8F92E3-B92F-453E-821B-4F79B6D4889A}" srcId="{13C285F0-DB82-49D4-9DF0-CCB6AEF69970}" destId="{184D64D4-41C5-4825-ACEA-0D4C265A3E6E}" srcOrd="3" destOrd="0" parTransId="{90229E7F-17A0-40FE-A19C-D1E025D887C7}" sibTransId="{4D6FB3F6-653C-478B-97F1-898C8D71C4A3}"/>
    <dgm:cxn modelId="{4AFEABE8-EC10-400F-ABD8-682CC1BAD2AC}" srcId="{151FAD4C-09FD-4D3D-B5F8-0FA6C226298F}" destId="{9365EB44-6FAC-43DF-8F90-779232449450}" srcOrd="1" destOrd="0" parTransId="{E3D14B9F-BF13-4D9B-B393-0DE235C2D8A4}" sibTransId="{F2C84F31-B2D3-402F-8EE6-0E64750381F2}"/>
    <dgm:cxn modelId="{328AC8EC-077F-5443-A1C9-AA0FAEF270D4}" type="presOf" srcId="{9365EB44-6FAC-43DF-8F90-779232449450}" destId="{2491E089-16AD-CA4D-986D-8FD58AEBACF7}" srcOrd="0" destOrd="1" presId="urn:microsoft.com/office/officeart/2005/8/layout/vList2"/>
    <dgm:cxn modelId="{E255F4EC-32F8-45B1-B477-AD6793DFE0AC}" srcId="{7FE2C551-374F-45F8-BE93-9B901977BF59}" destId="{09831C37-431E-4A44-ADC5-9407FF13597F}" srcOrd="0" destOrd="0" parTransId="{D47E755C-0E89-4443-8AED-8D5220D03248}" sibTransId="{FFBF38A1-99F6-416B-B793-016F11499073}"/>
    <dgm:cxn modelId="{AC2CFAF8-709A-49B3-BF17-B6538D798388}" srcId="{13C285F0-DB82-49D4-9DF0-CCB6AEF69970}" destId="{7FE2C551-374F-45F8-BE93-9B901977BF59}" srcOrd="0" destOrd="0" parTransId="{2ABC2AB5-FEF6-4445-A6C0-656924321558}" sibTransId="{B14013DD-CD7F-4F04-8FA2-E5E398957348}"/>
    <dgm:cxn modelId="{703750FB-68FC-4DD7-9EBA-C3107414EB4A}" srcId="{7FE2C551-374F-45F8-BE93-9B901977BF59}" destId="{E5464D3C-D4B0-4C07-B2F0-B89EBCE14CDA}" srcOrd="1" destOrd="0" parTransId="{06D8AD09-20CA-45FD-A142-13F53F850D75}" sibTransId="{30BAC3CA-1EBA-4771-B5DD-D8749618D922}"/>
    <dgm:cxn modelId="{D4B9B356-C4A2-994E-89D2-CC2DA3567374}" type="presParOf" srcId="{E1A923B3-2801-9B4C-A140-F78D8A64CFD8}" destId="{A835F24A-109B-0B42-AEC5-B5FF253A4FDC}" srcOrd="0" destOrd="0" presId="urn:microsoft.com/office/officeart/2005/8/layout/vList2"/>
    <dgm:cxn modelId="{B4AA37D7-6C02-DE47-BF8F-4082AF0455FC}" type="presParOf" srcId="{E1A923B3-2801-9B4C-A140-F78D8A64CFD8}" destId="{984AC3E3-3BC7-9C43-B457-BFCB3E33F80A}" srcOrd="1" destOrd="0" presId="urn:microsoft.com/office/officeart/2005/8/layout/vList2"/>
    <dgm:cxn modelId="{D06AEDDF-0B62-C644-A5AA-A4598E1E732B}" type="presParOf" srcId="{E1A923B3-2801-9B4C-A140-F78D8A64CFD8}" destId="{C8E5DB1D-5879-F740-8A50-C0D6A4868947}" srcOrd="2" destOrd="0" presId="urn:microsoft.com/office/officeart/2005/8/layout/vList2"/>
    <dgm:cxn modelId="{FA1C0E99-ED72-B34B-900E-26F4E94F162A}" type="presParOf" srcId="{E1A923B3-2801-9B4C-A140-F78D8A64CFD8}" destId="{2491E089-16AD-CA4D-986D-8FD58AEBACF7}" srcOrd="3" destOrd="0" presId="urn:microsoft.com/office/officeart/2005/8/layout/vList2"/>
    <dgm:cxn modelId="{384FE17C-6613-9C4D-9C53-5C6765837490}" type="presParOf" srcId="{E1A923B3-2801-9B4C-A140-F78D8A64CFD8}" destId="{2442A258-3BB0-8248-9DE4-62CC6DB99156}" srcOrd="4" destOrd="0" presId="urn:microsoft.com/office/officeart/2005/8/layout/vList2"/>
    <dgm:cxn modelId="{3CD3A3BE-FE4B-C748-97A6-AD5BDB53BAFF}" type="presParOf" srcId="{E1A923B3-2801-9B4C-A140-F78D8A64CFD8}" destId="{BCCB6FDF-53A8-5346-9AB5-F2CF0E6D2D50}" srcOrd="5" destOrd="0" presId="urn:microsoft.com/office/officeart/2005/8/layout/vList2"/>
    <dgm:cxn modelId="{EA83D167-85B1-E74E-95DA-67B244F087EF}" type="presParOf" srcId="{E1A923B3-2801-9B4C-A140-F78D8A64CFD8}" destId="{D8229D3B-8DD2-2B46-B7BA-00CE85EB375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C41039-5EBA-4139-8E27-D3E6D15B351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38D556C-A274-4D64-ACC1-10DAF29B72DD}">
      <dgm:prSet/>
      <dgm:spPr/>
      <dgm:t>
        <a:bodyPr/>
        <a:lstStyle/>
        <a:p>
          <a:r>
            <a:rPr lang="en-US"/>
            <a:t>Incident Commander: Assistant Superintendent</a:t>
          </a:r>
        </a:p>
      </dgm:t>
    </dgm:pt>
    <dgm:pt modelId="{13768E9A-4BF5-4FAC-A702-7426061161FF}" type="parTrans" cxnId="{B6B2BB78-513B-4742-98D0-00E8A757BCB0}">
      <dgm:prSet/>
      <dgm:spPr/>
      <dgm:t>
        <a:bodyPr/>
        <a:lstStyle/>
        <a:p>
          <a:endParaRPr lang="en-US"/>
        </a:p>
      </dgm:t>
    </dgm:pt>
    <dgm:pt modelId="{82BC4B25-1173-45DF-8BF4-C3C96DC2EC18}" type="sibTrans" cxnId="{B6B2BB78-513B-4742-98D0-00E8A757BCB0}">
      <dgm:prSet/>
      <dgm:spPr/>
      <dgm:t>
        <a:bodyPr/>
        <a:lstStyle/>
        <a:p>
          <a:endParaRPr lang="en-US"/>
        </a:p>
      </dgm:t>
    </dgm:pt>
    <dgm:pt modelId="{ABB7ACD3-42AB-4D19-BFA4-0864AED6B087}">
      <dgm:prSet/>
      <dgm:spPr/>
      <dgm:t>
        <a:bodyPr/>
        <a:lstStyle/>
        <a:p>
          <a:r>
            <a:rPr lang="en-US"/>
            <a:t>Administrators: Assistant Principals</a:t>
          </a:r>
        </a:p>
      </dgm:t>
    </dgm:pt>
    <dgm:pt modelId="{4BAD38A9-B84E-46B4-9755-484A438B01EB}" type="parTrans" cxnId="{9863EA50-EC4D-43A7-BF90-5836F20F799B}">
      <dgm:prSet/>
      <dgm:spPr/>
      <dgm:t>
        <a:bodyPr/>
        <a:lstStyle/>
        <a:p>
          <a:endParaRPr lang="en-US"/>
        </a:p>
      </dgm:t>
    </dgm:pt>
    <dgm:pt modelId="{1E171131-ACBA-4F73-BC68-43900E317BAA}" type="sibTrans" cxnId="{9863EA50-EC4D-43A7-BF90-5836F20F799B}">
      <dgm:prSet/>
      <dgm:spPr/>
      <dgm:t>
        <a:bodyPr/>
        <a:lstStyle/>
        <a:p>
          <a:endParaRPr lang="en-US"/>
        </a:p>
      </dgm:t>
    </dgm:pt>
    <dgm:pt modelId="{25655030-CFDE-47AF-9A03-1DC8C76D1DFB}">
      <dgm:prSet/>
      <dgm:spPr/>
      <dgm:t>
        <a:bodyPr/>
        <a:lstStyle/>
        <a:p>
          <a:r>
            <a:rPr lang="en-US"/>
            <a:t>Security: Law Enforcement Officer</a:t>
          </a:r>
        </a:p>
      </dgm:t>
    </dgm:pt>
    <dgm:pt modelId="{AB4E881B-F580-4F10-BC2D-D4956098F3B4}" type="parTrans" cxnId="{2A7D1E7E-19D3-44E3-8337-3186860E2B3B}">
      <dgm:prSet/>
      <dgm:spPr/>
      <dgm:t>
        <a:bodyPr/>
        <a:lstStyle/>
        <a:p>
          <a:endParaRPr lang="en-US"/>
        </a:p>
      </dgm:t>
    </dgm:pt>
    <dgm:pt modelId="{DE535721-89CD-47EA-8857-7DB1B3356BE5}" type="sibTrans" cxnId="{2A7D1E7E-19D3-44E3-8337-3186860E2B3B}">
      <dgm:prSet/>
      <dgm:spPr/>
      <dgm:t>
        <a:bodyPr/>
        <a:lstStyle/>
        <a:p>
          <a:endParaRPr lang="en-US"/>
        </a:p>
      </dgm:t>
    </dgm:pt>
    <dgm:pt modelId="{C3A3849D-5404-441E-99C0-A7821051E2A1}">
      <dgm:prSet/>
      <dgm:spPr/>
      <dgm:t>
        <a:bodyPr/>
        <a:lstStyle/>
        <a:p>
          <a:r>
            <a:rPr lang="en-US"/>
            <a:t>Greeters: greets incoming parents and students at parking lot and parent check in area</a:t>
          </a:r>
        </a:p>
      </dgm:t>
    </dgm:pt>
    <dgm:pt modelId="{420459BE-CFBD-4E0C-87B3-7D4E8B333D99}" type="parTrans" cxnId="{D3F1DC28-39F8-42E6-BA6A-584D1240B520}">
      <dgm:prSet/>
      <dgm:spPr/>
      <dgm:t>
        <a:bodyPr/>
        <a:lstStyle/>
        <a:p>
          <a:endParaRPr lang="en-US"/>
        </a:p>
      </dgm:t>
    </dgm:pt>
    <dgm:pt modelId="{5624E92F-3A11-4E86-BF36-FC7DB6770884}" type="sibTrans" cxnId="{D3F1DC28-39F8-42E6-BA6A-584D1240B520}">
      <dgm:prSet/>
      <dgm:spPr/>
      <dgm:t>
        <a:bodyPr/>
        <a:lstStyle/>
        <a:p>
          <a:endParaRPr lang="en-US"/>
        </a:p>
      </dgm:t>
    </dgm:pt>
    <dgm:pt modelId="{55CCB227-2A35-427C-BBEB-093467FBE4EE}">
      <dgm:prSet/>
      <dgm:spPr/>
      <dgm:t>
        <a:bodyPr/>
        <a:lstStyle/>
        <a:p>
          <a:r>
            <a:rPr lang="en-US"/>
            <a:t>Checkers: verifies information from a static location/tables</a:t>
          </a:r>
        </a:p>
      </dgm:t>
    </dgm:pt>
    <dgm:pt modelId="{5F2F57B1-F934-4252-BAB6-07D35B31D528}" type="parTrans" cxnId="{C7E9999C-08A5-4F9A-BC5E-9030350F3653}">
      <dgm:prSet/>
      <dgm:spPr/>
      <dgm:t>
        <a:bodyPr/>
        <a:lstStyle/>
        <a:p>
          <a:endParaRPr lang="en-US"/>
        </a:p>
      </dgm:t>
    </dgm:pt>
    <dgm:pt modelId="{D4A2EE26-1304-4578-A35A-A6BD8A58E46F}" type="sibTrans" cxnId="{C7E9999C-08A5-4F9A-BC5E-9030350F3653}">
      <dgm:prSet/>
      <dgm:spPr/>
      <dgm:t>
        <a:bodyPr/>
        <a:lstStyle/>
        <a:p>
          <a:endParaRPr lang="en-US"/>
        </a:p>
      </dgm:t>
    </dgm:pt>
    <dgm:pt modelId="{9CECAE48-DE15-4D93-95E0-72F1B3BAA2AB}">
      <dgm:prSet/>
      <dgm:spPr/>
      <dgm:t>
        <a:bodyPr/>
        <a:lstStyle/>
        <a:p>
          <a:r>
            <a:rPr lang="en-US"/>
            <a:t>Runners: moves information between areas/branches</a:t>
          </a:r>
        </a:p>
      </dgm:t>
    </dgm:pt>
    <dgm:pt modelId="{A16BFFA6-4113-4B8B-B424-65CF7006267E}" type="parTrans" cxnId="{DED56C92-04F5-4AA0-98E2-9ABBE8EE4B79}">
      <dgm:prSet/>
      <dgm:spPr/>
      <dgm:t>
        <a:bodyPr/>
        <a:lstStyle/>
        <a:p>
          <a:endParaRPr lang="en-US"/>
        </a:p>
      </dgm:t>
    </dgm:pt>
    <dgm:pt modelId="{BAB5C7D9-F44D-426C-8625-350E53054735}" type="sibTrans" cxnId="{DED56C92-04F5-4AA0-98E2-9ABBE8EE4B79}">
      <dgm:prSet/>
      <dgm:spPr/>
      <dgm:t>
        <a:bodyPr/>
        <a:lstStyle/>
        <a:p>
          <a:endParaRPr lang="en-US"/>
        </a:p>
      </dgm:t>
    </dgm:pt>
    <dgm:pt modelId="{1E714BDE-E657-4CA0-BAF8-6999D3BA18C6}">
      <dgm:prSet/>
      <dgm:spPr/>
      <dgm:t>
        <a:bodyPr/>
        <a:lstStyle/>
        <a:p>
          <a:r>
            <a:rPr lang="en-US" dirty="0"/>
            <a:t>Translators: parent check in area/branch</a:t>
          </a:r>
        </a:p>
      </dgm:t>
    </dgm:pt>
    <dgm:pt modelId="{A94CBDB2-AA53-4CFA-85BF-E752DFDA058F}" type="parTrans" cxnId="{927B1B64-5C86-4E0F-9943-919E23DABEFE}">
      <dgm:prSet/>
      <dgm:spPr/>
      <dgm:t>
        <a:bodyPr/>
        <a:lstStyle/>
        <a:p>
          <a:endParaRPr lang="en-US"/>
        </a:p>
      </dgm:t>
    </dgm:pt>
    <dgm:pt modelId="{3958870A-935B-4899-8F31-C726C4D1FAEC}" type="sibTrans" cxnId="{927B1B64-5C86-4E0F-9943-919E23DABEFE}">
      <dgm:prSet/>
      <dgm:spPr/>
      <dgm:t>
        <a:bodyPr/>
        <a:lstStyle/>
        <a:p>
          <a:endParaRPr lang="en-US"/>
        </a:p>
      </dgm:t>
    </dgm:pt>
    <dgm:pt modelId="{47A95663-3DA2-4A44-BDA9-7CE1F62F3EB6}">
      <dgm:prSet/>
      <dgm:spPr/>
      <dgm:t>
        <a:bodyPr/>
        <a:lstStyle/>
        <a:p>
          <a:r>
            <a:rPr lang="en-US" dirty="0"/>
            <a:t>Escorts: Escorts parents and students in facility</a:t>
          </a:r>
        </a:p>
      </dgm:t>
    </dgm:pt>
    <dgm:pt modelId="{553DC497-C677-8440-B14C-98716B56BA7F}" type="parTrans" cxnId="{2FCBF080-AC41-B94F-B286-60AFAD83EBAD}">
      <dgm:prSet/>
      <dgm:spPr/>
      <dgm:t>
        <a:bodyPr/>
        <a:lstStyle/>
        <a:p>
          <a:endParaRPr lang="en-US"/>
        </a:p>
      </dgm:t>
    </dgm:pt>
    <dgm:pt modelId="{A73649F0-88D6-5540-94A0-708B640A1422}" type="sibTrans" cxnId="{2FCBF080-AC41-B94F-B286-60AFAD83EBAD}">
      <dgm:prSet/>
      <dgm:spPr/>
      <dgm:t>
        <a:bodyPr/>
        <a:lstStyle/>
        <a:p>
          <a:endParaRPr lang="en-US"/>
        </a:p>
      </dgm:t>
    </dgm:pt>
    <dgm:pt modelId="{E3543621-38C1-FA48-953A-76E6D3170375}" type="pres">
      <dgm:prSet presAssocID="{2DC41039-5EBA-4139-8E27-D3E6D15B3510}" presName="diagram" presStyleCnt="0">
        <dgm:presLayoutVars>
          <dgm:dir/>
          <dgm:resizeHandles val="exact"/>
        </dgm:presLayoutVars>
      </dgm:prSet>
      <dgm:spPr/>
    </dgm:pt>
    <dgm:pt modelId="{E21CEFAD-80C7-B14C-B3A0-4DD773089A8B}" type="pres">
      <dgm:prSet presAssocID="{C38D556C-A274-4D64-ACC1-10DAF29B72DD}" presName="node" presStyleLbl="node1" presStyleIdx="0" presStyleCnt="8">
        <dgm:presLayoutVars>
          <dgm:bulletEnabled val="1"/>
        </dgm:presLayoutVars>
      </dgm:prSet>
      <dgm:spPr/>
    </dgm:pt>
    <dgm:pt modelId="{0F6A115B-999E-C54B-A786-6BF912F3AE18}" type="pres">
      <dgm:prSet presAssocID="{82BC4B25-1173-45DF-8BF4-C3C96DC2EC18}" presName="sibTrans" presStyleCnt="0"/>
      <dgm:spPr/>
    </dgm:pt>
    <dgm:pt modelId="{CADBFE08-09B3-F24E-8E1C-ADECE9214C1B}" type="pres">
      <dgm:prSet presAssocID="{ABB7ACD3-42AB-4D19-BFA4-0864AED6B087}" presName="node" presStyleLbl="node1" presStyleIdx="1" presStyleCnt="8">
        <dgm:presLayoutVars>
          <dgm:bulletEnabled val="1"/>
        </dgm:presLayoutVars>
      </dgm:prSet>
      <dgm:spPr/>
    </dgm:pt>
    <dgm:pt modelId="{D74B83C7-A78A-C948-9DE0-DA59C64130AA}" type="pres">
      <dgm:prSet presAssocID="{1E171131-ACBA-4F73-BC68-43900E317BAA}" presName="sibTrans" presStyleCnt="0"/>
      <dgm:spPr/>
    </dgm:pt>
    <dgm:pt modelId="{E5D81220-5D7D-CC4F-A680-1ABAB7A543E4}" type="pres">
      <dgm:prSet presAssocID="{25655030-CFDE-47AF-9A03-1DC8C76D1DFB}" presName="node" presStyleLbl="node1" presStyleIdx="2" presStyleCnt="8">
        <dgm:presLayoutVars>
          <dgm:bulletEnabled val="1"/>
        </dgm:presLayoutVars>
      </dgm:prSet>
      <dgm:spPr/>
    </dgm:pt>
    <dgm:pt modelId="{6789E809-73BF-D946-9F28-941127D4D579}" type="pres">
      <dgm:prSet presAssocID="{DE535721-89CD-47EA-8857-7DB1B3356BE5}" presName="sibTrans" presStyleCnt="0"/>
      <dgm:spPr/>
    </dgm:pt>
    <dgm:pt modelId="{E44D3C1E-C099-D942-AF8B-55FDB0A0A91D}" type="pres">
      <dgm:prSet presAssocID="{C3A3849D-5404-441E-99C0-A7821051E2A1}" presName="node" presStyleLbl="node1" presStyleIdx="3" presStyleCnt="8">
        <dgm:presLayoutVars>
          <dgm:bulletEnabled val="1"/>
        </dgm:presLayoutVars>
      </dgm:prSet>
      <dgm:spPr/>
    </dgm:pt>
    <dgm:pt modelId="{B5878448-9A8D-2948-9C20-4D401DE22BDD}" type="pres">
      <dgm:prSet presAssocID="{5624E92F-3A11-4E86-BF36-FC7DB6770884}" presName="sibTrans" presStyleCnt="0"/>
      <dgm:spPr/>
    </dgm:pt>
    <dgm:pt modelId="{A266FF23-D63A-9F48-A798-698007A2BD2C}" type="pres">
      <dgm:prSet presAssocID="{55CCB227-2A35-427C-BBEB-093467FBE4EE}" presName="node" presStyleLbl="node1" presStyleIdx="4" presStyleCnt="8">
        <dgm:presLayoutVars>
          <dgm:bulletEnabled val="1"/>
        </dgm:presLayoutVars>
      </dgm:prSet>
      <dgm:spPr/>
    </dgm:pt>
    <dgm:pt modelId="{3CFB13DC-719F-494A-9C83-A57C588D0D08}" type="pres">
      <dgm:prSet presAssocID="{D4A2EE26-1304-4578-A35A-A6BD8A58E46F}" presName="sibTrans" presStyleCnt="0"/>
      <dgm:spPr/>
    </dgm:pt>
    <dgm:pt modelId="{148B14ED-AAA4-6644-B8FB-B22BE9611F57}" type="pres">
      <dgm:prSet presAssocID="{9CECAE48-DE15-4D93-95E0-72F1B3BAA2AB}" presName="node" presStyleLbl="node1" presStyleIdx="5" presStyleCnt="8">
        <dgm:presLayoutVars>
          <dgm:bulletEnabled val="1"/>
        </dgm:presLayoutVars>
      </dgm:prSet>
      <dgm:spPr/>
    </dgm:pt>
    <dgm:pt modelId="{D82B45BA-6177-084D-AA6F-5811815596E3}" type="pres">
      <dgm:prSet presAssocID="{BAB5C7D9-F44D-426C-8625-350E53054735}" presName="sibTrans" presStyleCnt="0"/>
      <dgm:spPr/>
    </dgm:pt>
    <dgm:pt modelId="{0982BBE6-EB81-2646-93E5-281F1AFE6FFC}" type="pres">
      <dgm:prSet presAssocID="{1E714BDE-E657-4CA0-BAF8-6999D3BA18C6}" presName="node" presStyleLbl="node1" presStyleIdx="6" presStyleCnt="8">
        <dgm:presLayoutVars>
          <dgm:bulletEnabled val="1"/>
        </dgm:presLayoutVars>
      </dgm:prSet>
      <dgm:spPr/>
    </dgm:pt>
    <dgm:pt modelId="{2743A680-C663-9C47-AE2B-7B025625EB07}" type="pres">
      <dgm:prSet presAssocID="{3958870A-935B-4899-8F31-C726C4D1FAEC}" presName="sibTrans" presStyleCnt="0"/>
      <dgm:spPr/>
    </dgm:pt>
    <dgm:pt modelId="{55401C90-0B23-0342-9D45-0426DBBE6564}" type="pres">
      <dgm:prSet presAssocID="{47A95663-3DA2-4A44-BDA9-7CE1F62F3EB6}" presName="node" presStyleLbl="node1" presStyleIdx="7" presStyleCnt="8">
        <dgm:presLayoutVars>
          <dgm:bulletEnabled val="1"/>
        </dgm:presLayoutVars>
      </dgm:prSet>
      <dgm:spPr/>
    </dgm:pt>
  </dgm:ptLst>
  <dgm:cxnLst>
    <dgm:cxn modelId="{D3F1DC28-39F8-42E6-BA6A-584D1240B520}" srcId="{2DC41039-5EBA-4139-8E27-D3E6D15B3510}" destId="{C3A3849D-5404-441E-99C0-A7821051E2A1}" srcOrd="3" destOrd="0" parTransId="{420459BE-CFBD-4E0C-87B3-7D4E8B333D99}" sibTransId="{5624E92F-3A11-4E86-BF36-FC7DB6770884}"/>
    <dgm:cxn modelId="{DF64FD2C-DB86-2B42-AFCE-82877F075866}" type="presOf" srcId="{2DC41039-5EBA-4139-8E27-D3E6D15B3510}" destId="{E3543621-38C1-FA48-953A-76E6D3170375}" srcOrd="0" destOrd="0" presId="urn:microsoft.com/office/officeart/2005/8/layout/default"/>
    <dgm:cxn modelId="{6BB02C39-BCBA-724E-B954-D3F0733B89CF}" type="presOf" srcId="{C38D556C-A274-4D64-ACC1-10DAF29B72DD}" destId="{E21CEFAD-80C7-B14C-B3A0-4DD773089A8B}" srcOrd="0" destOrd="0" presId="urn:microsoft.com/office/officeart/2005/8/layout/default"/>
    <dgm:cxn modelId="{499BEF3A-1C3A-4647-B9A0-5758190898EE}" type="presOf" srcId="{1E714BDE-E657-4CA0-BAF8-6999D3BA18C6}" destId="{0982BBE6-EB81-2646-93E5-281F1AFE6FFC}" srcOrd="0" destOrd="0" presId="urn:microsoft.com/office/officeart/2005/8/layout/default"/>
    <dgm:cxn modelId="{9863EA50-EC4D-43A7-BF90-5836F20F799B}" srcId="{2DC41039-5EBA-4139-8E27-D3E6D15B3510}" destId="{ABB7ACD3-42AB-4D19-BFA4-0864AED6B087}" srcOrd="1" destOrd="0" parTransId="{4BAD38A9-B84E-46B4-9755-484A438B01EB}" sibTransId="{1E171131-ACBA-4F73-BC68-43900E317BAA}"/>
    <dgm:cxn modelId="{927B1B64-5C86-4E0F-9943-919E23DABEFE}" srcId="{2DC41039-5EBA-4139-8E27-D3E6D15B3510}" destId="{1E714BDE-E657-4CA0-BAF8-6999D3BA18C6}" srcOrd="6" destOrd="0" parTransId="{A94CBDB2-AA53-4CFA-85BF-E752DFDA058F}" sibTransId="{3958870A-935B-4899-8F31-C726C4D1FAEC}"/>
    <dgm:cxn modelId="{B6B2BB78-513B-4742-98D0-00E8A757BCB0}" srcId="{2DC41039-5EBA-4139-8E27-D3E6D15B3510}" destId="{C38D556C-A274-4D64-ACC1-10DAF29B72DD}" srcOrd="0" destOrd="0" parTransId="{13768E9A-4BF5-4FAC-A702-7426061161FF}" sibTransId="{82BC4B25-1173-45DF-8BF4-C3C96DC2EC18}"/>
    <dgm:cxn modelId="{2A7D1E7E-19D3-44E3-8337-3186860E2B3B}" srcId="{2DC41039-5EBA-4139-8E27-D3E6D15B3510}" destId="{25655030-CFDE-47AF-9A03-1DC8C76D1DFB}" srcOrd="2" destOrd="0" parTransId="{AB4E881B-F580-4F10-BC2D-D4956098F3B4}" sibTransId="{DE535721-89CD-47EA-8857-7DB1B3356BE5}"/>
    <dgm:cxn modelId="{2FCBF080-AC41-B94F-B286-60AFAD83EBAD}" srcId="{2DC41039-5EBA-4139-8E27-D3E6D15B3510}" destId="{47A95663-3DA2-4A44-BDA9-7CE1F62F3EB6}" srcOrd="7" destOrd="0" parTransId="{553DC497-C677-8440-B14C-98716B56BA7F}" sibTransId="{A73649F0-88D6-5540-94A0-708B640A1422}"/>
    <dgm:cxn modelId="{822FD38D-AA64-924C-8EAD-FB49F176E9BE}" type="presOf" srcId="{25655030-CFDE-47AF-9A03-1DC8C76D1DFB}" destId="{E5D81220-5D7D-CC4F-A680-1ABAB7A543E4}" srcOrd="0" destOrd="0" presId="urn:microsoft.com/office/officeart/2005/8/layout/default"/>
    <dgm:cxn modelId="{DED56C92-04F5-4AA0-98E2-9ABBE8EE4B79}" srcId="{2DC41039-5EBA-4139-8E27-D3E6D15B3510}" destId="{9CECAE48-DE15-4D93-95E0-72F1B3BAA2AB}" srcOrd="5" destOrd="0" parTransId="{A16BFFA6-4113-4B8B-B424-65CF7006267E}" sibTransId="{BAB5C7D9-F44D-426C-8625-350E53054735}"/>
    <dgm:cxn modelId="{C7E9999C-08A5-4F9A-BC5E-9030350F3653}" srcId="{2DC41039-5EBA-4139-8E27-D3E6D15B3510}" destId="{55CCB227-2A35-427C-BBEB-093467FBE4EE}" srcOrd="4" destOrd="0" parTransId="{5F2F57B1-F934-4252-BAB6-07D35B31D528}" sibTransId="{D4A2EE26-1304-4578-A35A-A6BD8A58E46F}"/>
    <dgm:cxn modelId="{5316A1A8-736D-AE44-B25E-68DA2133E498}" type="presOf" srcId="{47A95663-3DA2-4A44-BDA9-7CE1F62F3EB6}" destId="{55401C90-0B23-0342-9D45-0426DBBE6564}" srcOrd="0" destOrd="0" presId="urn:microsoft.com/office/officeart/2005/8/layout/default"/>
    <dgm:cxn modelId="{2CD101C4-3FBA-C945-865C-7A941E518117}" type="presOf" srcId="{ABB7ACD3-42AB-4D19-BFA4-0864AED6B087}" destId="{CADBFE08-09B3-F24E-8E1C-ADECE9214C1B}" srcOrd="0" destOrd="0" presId="urn:microsoft.com/office/officeart/2005/8/layout/default"/>
    <dgm:cxn modelId="{29D0FDCF-5E7F-3346-98DD-0C4D5850564F}" type="presOf" srcId="{9CECAE48-DE15-4D93-95E0-72F1B3BAA2AB}" destId="{148B14ED-AAA4-6644-B8FB-B22BE9611F57}" srcOrd="0" destOrd="0" presId="urn:microsoft.com/office/officeart/2005/8/layout/default"/>
    <dgm:cxn modelId="{7D342CE3-1072-A241-A28E-F14249084552}" type="presOf" srcId="{C3A3849D-5404-441E-99C0-A7821051E2A1}" destId="{E44D3C1E-C099-D942-AF8B-55FDB0A0A91D}" srcOrd="0" destOrd="0" presId="urn:microsoft.com/office/officeart/2005/8/layout/default"/>
    <dgm:cxn modelId="{242193E8-CFF2-6844-AC34-5C9D399A1DFF}" type="presOf" srcId="{55CCB227-2A35-427C-BBEB-093467FBE4EE}" destId="{A266FF23-D63A-9F48-A798-698007A2BD2C}" srcOrd="0" destOrd="0" presId="urn:microsoft.com/office/officeart/2005/8/layout/default"/>
    <dgm:cxn modelId="{9E9C51DB-9844-EC4E-94E3-B41CB3D29FF4}" type="presParOf" srcId="{E3543621-38C1-FA48-953A-76E6D3170375}" destId="{E21CEFAD-80C7-B14C-B3A0-4DD773089A8B}" srcOrd="0" destOrd="0" presId="urn:microsoft.com/office/officeart/2005/8/layout/default"/>
    <dgm:cxn modelId="{D980E0E2-0B17-EB40-9AA4-BED082B8F347}" type="presParOf" srcId="{E3543621-38C1-FA48-953A-76E6D3170375}" destId="{0F6A115B-999E-C54B-A786-6BF912F3AE18}" srcOrd="1" destOrd="0" presId="urn:microsoft.com/office/officeart/2005/8/layout/default"/>
    <dgm:cxn modelId="{D850A891-F726-7F4C-B4AA-3EBBB0457073}" type="presParOf" srcId="{E3543621-38C1-FA48-953A-76E6D3170375}" destId="{CADBFE08-09B3-F24E-8E1C-ADECE9214C1B}" srcOrd="2" destOrd="0" presId="urn:microsoft.com/office/officeart/2005/8/layout/default"/>
    <dgm:cxn modelId="{8D87365B-E3BD-434D-948D-A5CAE6DDB925}" type="presParOf" srcId="{E3543621-38C1-FA48-953A-76E6D3170375}" destId="{D74B83C7-A78A-C948-9DE0-DA59C64130AA}" srcOrd="3" destOrd="0" presId="urn:microsoft.com/office/officeart/2005/8/layout/default"/>
    <dgm:cxn modelId="{9DD62DCE-AC2B-9946-8483-B6E60604EA6F}" type="presParOf" srcId="{E3543621-38C1-FA48-953A-76E6D3170375}" destId="{E5D81220-5D7D-CC4F-A680-1ABAB7A543E4}" srcOrd="4" destOrd="0" presId="urn:microsoft.com/office/officeart/2005/8/layout/default"/>
    <dgm:cxn modelId="{B7715275-32F1-B544-996C-FCE875BAA8E8}" type="presParOf" srcId="{E3543621-38C1-FA48-953A-76E6D3170375}" destId="{6789E809-73BF-D946-9F28-941127D4D579}" srcOrd="5" destOrd="0" presId="urn:microsoft.com/office/officeart/2005/8/layout/default"/>
    <dgm:cxn modelId="{2656BCEC-944E-F64A-BD90-189F9608D98F}" type="presParOf" srcId="{E3543621-38C1-FA48-953A-76E6D3170375}" destId="{E44D3C1E-C099-D942-AF8B-55FDB0A0A91D}" srcOrd="6" destOrd="0" presId="urn:microsoft.com/office/officeart/2005/8/layout/default"/>
    <dgm:cxn modelId="{70CD6F15-7899-D54E-9FF0-E358DC269BF1}" type="presParOf" srcId="{E3543621-38C1-FA48-953A-76E6D3170375}" destId="{B5878448-9A8D-2948-9C20-4D401DE22BDD}" srcOrd="7" destOrd="0" presId="urn:microsoft.com/office/officeart/2005/8/layout/default"/>
    <dgm:cxn modelId="{FE4497F9-FAB3-5045-8D0D-D53F6A4FD5C6}" type="presParOf" srcId="{E3543621-38C1-FA48-953A-76E6D3170375}" destId="{A266FF23-D63A-9F48-A798-698007A2BD2C}" srcOrd="8" destOrd="0" presId="urn:microsoft.com/office/officeart/2005/8/layout/default"/>
    <dgm:cxn modelId="{9BE1D708-536B-C24A-86EC-5AC54BFC0CF1}" type="presParOf" srcId="{E3543621-38C1-FA48-953A-76E6D3170375}" destId="{3CFB13DC-719F-494A-9C83-A57C588D0D08}" srcOrd="9" destOrd="0" presId="urn:microsoft.com/office/officeart/2005/8/layout/default"/>
    <dgm:cxn modelId="{5C939D0A-FA5A-1D42-A4D4-E92D2AF71B16}" type="presParOf" srcId="{E3543621-38C1-FA48-953A-76E6D3170375}" destId="{148B14ED-AAA4-6644-B8FB-B22BE9611F57}" srcOrd="10" destOrd="0" presId="urn:microsoft.com/office/officeart/2005/8/layout/default"/>
    <dgm:cxn modelId="{BDC01FA2-5661-EC42-9606-36221F90B8D3}" type="presParOf" srcId="{E3543621-38C1-FA48-953A-76E6D3170375}" destId="{D82B45BA-6177-084D-AA6F-5811815596E3}" srcOrd="11" destOrd="0" presId="urn:microsoft.com/office/officeart/2005/8/layout/default"/>
    <dgm:cxn modelId="{1ED257CC-F1C1-4C40-AFFF-DC6F4D74F3DD}" type="presParOf" srcId="{E3543621-38C1-FA48-953A-76E6D3170375}" destId="{0982BBE6-EB81-2646-93E5-281F1AFE6FFC}" srcOrd="12" destOrd="0" presId="urn:microsoft.com/office/officeart/2005/8/layout/default"/>
    <dgm:cxn modelId="{F2FBC6F5-9F65-4F4D-80AC-7C7DFD6DF2F9}" type="presParOf" srcId="{E3543621-38C1-FA48-953A-76E6D3170375}" destId="{2743A680-C663-9C47-AE2B-7B025625EB07}" srcOrd="13" destOrd="0" presId="urn:microsoft.com/office/officeart/2005/8/layout/default"/>
    <dgm:cxn modelId="{C2222263-0BB7-5240-AE1D-EF1615264052}" type="presParOf" srcId="{E3543621-38C1-FA48-953A-76E6D3170375}" destId="{55401C90-0B23-0342-9D45-0426DBBE656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182DF6-526F-4540-A763-08A30FD9BFA5}"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5449E445-FF7E-429B-8EDF-3F3F46D496FE}">
      <dgm:prSet/>
      <dgm:spPr/>
      <dgm:t>
        <a:bodyPr/>
        <a:lstStyle/>
        <a:p>
          <a:r>
            <a:rPr lang="en-US"/>
            <a:t>Parent Check In Area</a:t>
          </a:r>
        </a:p>
      </dgm:t>
    </dgm:pt>
    <dgm:pt modelId="{90A5D6EF-20FE-44F4-9C99-8AE9A61C9BEF}" type="parTrans" cxnId="{2D7F8614-AFE2-41DD-9602-8873C262A3AA}">
      <dgm:prSet/>
      <dgm:spPr/>
      <dgm:t>
        <a:bodyPr/>
        <a:lstStyle/>
        <a:p>
          <a:endParaRPr lang="en-US"/>
        </a:p>
      </dgm:t>
    </dgm:pt>
    <dgm:pt modelId="{F4EF87E6-6EAA-40FF-90D4-30D83458A504}" type="sibTrans" cxnId="{2D7F8614-AFE2-41DD-9602-8873C262A3AA}">
      <dgm:prSet/>
      <dgm:spPr/>
      <dgm:t>
        <a:bodyPr/>
        <a:lstStyle/>
        <a:p>
          <a:endParaRPr lang="en-US"/>
        </a:p>
      </dgm:t>
    </dgm:pt>
    <dgm:pt modelId="{FBF5F3A3-809B-4B01-958A-FE795375A8D4}">
      <dgm:prSet/>
      <dgm:spPr/>
      <dgm:t>
        <a:bodyPr/>
        <a:lstStyle/>
        <a:p>
          <a:r>
            <a:rPr lang="en-US"/>
            <a:t>Parent Waiting Area</a:t>
          </a:r>
        </a:p>
      </dgm:t>
    </dgm:pt>
    <dgm:pt modelId="{D6AAD03E-DC03-40CD-8ED4-B7871010F6C9}" type="parTrans" cxnId="{AD08EAEE-0BE9-49E6-8A40-DFFCB7A2AE6C}">
      <dgm:prSet/>
      <dgm:spPr/>
      <dgm:t>
        <a:bodyPr/>
        <a:lstStyle/>
        <a:p>
          <a:endParaRPr lang="en-US"/>
        </a:p>
      </dgm:t>
    </dgm:pt>
    <dgm:pt modelId="{E7C3621C-AD5E-45DC-AAA5-45ADE16646E7}" type="sibTrans" cxnId="{AD08EAEE-0BE9-49E6-8A40-DFFCB7A2AE6C}">
      <dgm:prSet/>
      <dgm:spPr/>
      <dgm:t>
        <a:bodyPr/>
        <a:lstStyle/>
        <a:p>
          <a:endParaRPr lang="en-US"/>
        </a:p>
      </dgm:t>
    </dgm:pt>
    <dgm:pt modelId="{D08FDDD9-830E-4F46-BB01-EE72AE55CCEB}">
      <dgm:prSet/>
      <dgm:spPr/>
      <dgm:t>
        <a:bodyPr/>
        <a:lstStyle/>
        <a:p>
          <a:r>
            <a:rPr lang="en-US"/>
            <a:t>Student Check In Area</a:t>
          </a:r>
        </a:p>
      </dgm:t>
    </dgm:pt>
    <dgm:pt modelId="{2BFA34F5-0425-481F-BC7B-DFE3FBC27D38}" type="parTrans" cxnId="{1A1979F5-8543-4415-8812-DC800FAB84B7}">
      <dgm:prSet/>
      <dgm:spPr/>
      <dgm:t>
        <a:bodyPr/>
        <a:lstStyle/>
        <a:p>
          <a:endParaRPr lang="en-US"/>
        </a:p>
      </dgm:t>
    </dgm:pt>
    <dgm:pt modelId="{36CFA1D7-58F5-4451-AAAA-4AE8B1131396}" type="sibTrans" cxnId="{1A1979F5-8543-4415-8812-DC800FAB84B7}">
      <dgm:prSet/>
      <dgm:spPr/>
      <dgm:t>
        <a:bodyPr/>
        <a:lstStyle/>
        <a:p>
          <a:endParaRPr lang="en-US"/>
        </a:p>
      </dgm:t>
    </dgm:pt>
    <dgm:pt modelId="{E3B5936C-3EB3-4C10-8459-DAEF482C07F1}">
      <dgm:prSet/>
      <dgm:spPr/>
      <dgm:t>
        <a:bodyPr/>
        <a:lstStyle/>
        <a:p>
          <a:r>
            <a:rPr lang="en-US"/>
            <a:t>Reunification Area</a:t>
          </a:r>
        </a:p>
      </dgm:t>
    </dgm:pt>
    <dgm:pt modelId="{19E0E9AF-70E4-4B14-8537-DD77E2603FFB}" type="parTrans" cxnId="{90969CA7-474C-4EDC-9277-321D3F0FA589}">
      <dgm:prSet/>
      <dgm:spPr/>
      <dgm:t>
        <a:bodyPr/>
        <a:lstStyle/>
        <a:p>
          <a:endParaRPr lang="en-US"/>
        </a:p>
      </dgm:t>
    </dgm:pt>
    <dgm:pt modelId="{49CB7DA4-903C-4F0C-BB16-A81728EC1CDF}" type="sibTrans" cxnId="{90969CA7-474C-4EDC-9277-321D3F0FA589}">
      <dgm:prSet/>
      <dgm:spPr/>
      <dgm:t>
        <a:bodyPr/>
        <a:lstStyle/>
        <a:p>
          <a:endParaRPr lang="en-US"/>
        </a:p>
      </dgm:t>
    </dgm:pt>
    <dgm:pt modelId="{E7CC30F7-4115-4DF5-A6EA-F7CD98F509BD}">
      <dgm:prSet/>
      <dgm:spPr/>
      <dgm:t>
        <a:bodyPr/>
        <a:lstStyle/>
        <a:p>
          <a:r>
            <a:rPr lang="en-US"/>
            <a:t>Critical Notification Area</a:t>
          </a:r>
        </a:p>
      </dgm:t>
    </dgm:pt>
    <dgm:pt modelId="{8C6AF43D-A8D2-4FD7-ACB9-BC6ED8194D7B}" type="parTrans" cxnId="{B597A867-0A8B-4786-B1DB-861925CB011F}">
      <dgm:prSet/>
      <dgm:spPr/>
      <dgm:t>
        <a:bodyPr/>
        <a:lstStyle/>
        <a:p>
          <a:endParaRPr lang="en-US"/>
        </a:p>
      </dgm:t>
    </dgm:pt>
    <dgm:pt modelId="{368C70DA-6234-445F-8E02-96C11614C5BD}" type="sibTrans" cxnId="{B597A867-0A8B-4786-B1DB-861925CB011F}">
      <dgm:prSet/>
      <dgm:spPr/>
      <dgm:t>
        <a:bodyPr/>
        <a:lstStyle/>
        <a:p>
          <a:endParaRPr lang="en-US"/>
        </a:p>
      </dgm:t>
    </dgm:pt>
    <dgm:pt modelId="{CAB604E7-C8E9-4088-A42F-992C4C0FA76B}">
      <dgm:prSet/>
      <dgm:spPr/>
      <dgm:t>
        <a:bodyPr/>
        <a:lstStyle/>
        <a:p>
          <a:r>
            <a:rPr lang="en-US"/>
            <a:t>Medical Areas</a:t>
          </a:r>
        </a:p>
      </dgm:t>
    </dgm:pt>
    <dgm:pt modelId="{C29BF10A-6949-4A64-B1F3-6342B255032C}" type="parTrans" cxnId="{5643B03E-6C3C-4DF3-8CBA-EACEA01AFC31}">
      <dgm:prSet/>
      <dgm:spPr/>
      <dgm:t>
        <a:bodyPr/>
        <a:lstStyle/>
        <a:p>
          <a:endParaRPr lang="en-US"/>
        </a:p>
      </dgm:t>
    </dgm:pt>
    <dgm:pt modelId="{A0CEA404-CE79-48E5-8B8C-61A21F72E998}" type="sibTrans" cxnId="{5643B03E-6C3C-4DF3-8CBA-EACEA01AFC31}">
      <dgm:prSet/>
      <dgm:spPr/>
      <dgm:t>
        <a:bodyPr/>
        <a:lstStyle/>
        <a:p>
          <a:endParaRPr lang="en-US"/>
        </a:p>
      </dgm:t>
    </dgm:pt>
    <dgm:pt modelId="{7A52FDF8-BDDD-4D39-A42E-A25C72FEA73C}">
      <dgm:prSet/>
      <dgm:spPr/>
      <dgm:t>
        <a:bodyPr/>
        <a:lstStyle/>
        <a:p>
          <a:r>
            <a:rPr lang="en-US"/>
            <a:t>Food Service Areas</a:t>
          </a:r>
        </a:p>
      </dgm:t>
    </dgm:pt>
    <dgm:pt modelId="{65D6ADB8-0B08-4802-946A-6E8B6900C71F}" type="parTrans" cxnId="{3DA3F2FF-DD16-4CF2-90FD-E0FA2890C818}">
      <dgm:prSet/>
      <dgm:spPr/>
      <dgm:t>
        <a:bodyPr/>
        <a:lstStyle/>
        <a:p>
          <a:endParaRPr lang="en-US"/>
        </a:p>
      </dgm:t>
    </dgm:pt>
    <dgm:pt modelId="{49BCCDB4-9016-495C-A49C-9992904A82CA}" type="sibTrans" cxnId="{3DA3F2FF-DD16-4CF2-90FD-E0FA2890C818}">
      <dgm:prSet/>
      <dgm:spPr/>
      <dgm:t>
        <a:bodyPr/>
        <a:lstStyle/>
        <a:p>
          <a:endParaRPr lang="en-US"/>
        </a:p>
      </dgm:t>
    </dgm:pt>
    <dgm:pt modelId="{1D858665-96DA-4864-896F-6A7A25682CC0}">
      <dgm:prSet/>
      <dgm:spPr/>
      <dgm:t>
        <a:bodyPr/>
        <a:lstStyle/>
        <a:p>
          <a:r>
            <a:rPr lang="en-US" i="1"/>
            <a:t>Red Cross/Salvation Army</a:t>
          </a:r>
          <a:endParaRPr lang="en-US"/>
        </a:p>
      </dgm:t>
    </dgm:pt>
    <dgm:pt modelId="{3A04D7EF-B41E-4FEB-95C9-0B2BDEF81CDE}" type="parTrans" cxnId="{9EF975A9-78C0-407F-82A2-C005E9CCF042}">
      <dgm:prSet/>
      <dgm:spPr/>
      <dgm:t>
        <a:bodyPr/>
        <a:lstStyle/>
        <a:p>
          <a:endParaRPr lang="en-US"/>
        </a:p>
      </dgm:t>
    </dgm:pt>
    <dgm:pt modelId="{03D4C5E1-20A8-4052-A6B7-CA569CBA753B}" type="sibTrans" cxnId="{9EF975A9-78C0-407F-82A2-C005E9CCF042}">
      <dgm:prSet/>
      <dgm:spPr/>
      <dgm:t>
        <a:bodyPr/>
        <a:lstStyle/>
        <a:p>
          <a:endParaRPr lang="en-US"/>
        </a:p>
      </dgm:t>
    </dgm:pt>
    <dgm:pt modelId="{1CE5A2AD-2FB7-4887-A204-8D421824FE94}">
      <dgm:prSet/>
      <dgm:spPr/>
      <dgm:t>
        <a:bodyPr/>
        <a:lstStyle/>
        <a:p>
          <a:r>
            <a:rPr lang="en-US"/>
            <a:t>Counseling Areas</a:t>
          </a:r>
        </a:p>
      </dgm:t>
    </dgm:pt>
    <dgm:pt modelId="{F0EA9408-4EC9-45B7-91F1-61FF2424887F}" type="parTrans" cxnId="{75558D9B-860B-40F3-B92B-96DD1EBF9C74}">
      <dgm:prSet/>
      <dgm:spPr/>
      <dgm:t>
        <a:bodyPr/>
        <a:lstStyle/>
        <a:p>
          <a:endParaRPr lang="en-US"/>
        </a:p>
      </dgm:t>
    </dgm:pt>
    <dgm:pt modelId="{32A709EA-1E84-4A45-AA9C-229FC530039E}" type="sibTrans" cxnId="{75558D9B-860B-40F3-B92B-96DD1EBF9C74}">
      <dgm:prSet/>
      <dgm:spPr/>
      <dgm:t>
        <a:bodyPr/>
        <a:lstStyle/>
        <a:p>
          <a:endParaRPr lang="en-US"/>
        </a:p>
      </dgm:t>
    </dgm:pt>
    <dgm:pt modelId="{2A229CFE-4387-43EB-BBD7-0243BA16E73C}">
      <dgm:prSet/>
      <dgm:spPr/>
      <dgm:t>
        <a:bodyPr/>
        <a:lstStyle/>
        <a:p>
          <a:r>
            <a:rPr lang="en-US"/>
            <a:t>Security Check Points</a:t>
          </a:r>
        </a:p>
      </dgm:t>
    </dgm:pt>
    <dgm:pt modelId="{A2B25CD9-83B0-4258-AA39-9E36931F1524}" type="parTrans" cxnId="{13E695ED-389D-42B5-809C-69DCD0FC6159}">
      <dgm:prSet/>
      <dgm:spPr/>
      <dgm:t>
        <a:bodyPr/>
        <a:lstStyle/>
        <a:p>
          <a:endParaRPr lang="en-US"/>
        </a:p>
      </dgm:t>
    </dgm:pt>
    <dgm:pt modelId="{EE759809-E207-4461-B135-D0923B7D208E}" type="sibTrans" cxnId="{13E695ED-389D-42B5-809C-69DCD0FC6159}">
      <dgm:prSet/>
      <dgm:spPr/>
      <dgm:t>
        <a:bodyPr/>
        <a:lstStyle/>
        <a:p>
          <a:endParaRPr lang="en-US"/>
        </a:p>
      </dgm:t>
    </dgm:pt>
    <dgm:pt modelId="{2AD6340D-936C-4A65-A4FE-4A23B73145B1}">
      <dgm:prSet/>
      <dgm:spPr/>
      <dgm:t>
        <a:bodyPr/>
        <a:lstStyle/>
        <a:p>
          <a:r>
            <a:rPr lang="en-US"/>
            <a:t>Parent Parking</a:t>
          </a:r>
        </a:p>
      </dgm:t>
    </dgm:pt>
    <dgm:pt modelId="{5223A447-C9FC-4950-9844-60341676E7FB}" type="parTrans" cxnId="{42D4932C-0187-4F45-85C2-EA0F43997F86}">
      <dgm:prSet/>
      <dgm:spPr/>
      <dgm:t>
        <a:bodyPr/>
        <a:lstStyle/>
        <a:p>
          <a:endParaRPr lang="en-US"/>
        </a:p>
      </dgm:t>
    </dgm:pt>
    <dgm:pt modelId="{60C13748-735F-4B32-926A-F456F861933A}" type="sibTrans" cxnId="{42D4932C-0187-4F45-85C2-EA0F43997F86}">
      <dgm:prSet/>
      <dgm:spPr/>
      <dgm:t>
        <a:bodyPr/>
        <a:lstStyle/>
        <a:p>
          <a:endParaRPr lang="en-US"/>
        </a:p>
      </dgm:t>
    </dgm:pt>
    <dgm:pt modelId="{995CE407-F452-4419-8104-DB0D04C31ECD}">
      <dgm:prSet/>
      <dgm:spPr/>
      <dgm:t>
        <a:bodyPr/>
        <a:lstStyle/>
        <a:p>
          <a:r>
            <a:rPr lang="en-US"/>
            <a:t>Ambulance Parking</a:t>
          </a:r>
        </a:p>
      </dgm:t>
    </dgm:pt>
    <dgm:pt modelId="{4F090ED5-4106-4D23-84AB-C64E8A83CBBD}" type="parTrans" cxnId="{20989122-DA5C-4750-BD15-8CFCE6F5A20B}">
      <dgm:prSet/>
      <dgm:spPr/>
      <dgm:t>
        <a:bodyPr/>
        <a:lstStyle/>
        <a:p>
          <a:endParaRPr lang="en-US"/>
        </a:p>
      </dgm:t>
    </dgm:pt>
    <dgm:pt modelId="{91251881-8A1E-4A28-A523-54F28076C487}" type="sibTrans" cxnId="{20989122-DA5C-4750-BD15-8CFCE6F5A20B}">
      <dgm:prSet/>
      <dgm:spPr/>
      <dgm:t>
        <a:bodyPr/>
        <a:lstStyle/>
        <a:p>
          <a:endParaRPr lang="en-US"/>
        </a:p>
      </dgm:t>
    </dgm:pt>
    <dgm:pt modelId="{E2661A3C-8364-48BD-914C-ACE4AE2DA277}">
      <dgm:prSet/>
      <dgm:spPr/>
      <dgm:t>
        <a:bodyPr/>
        <a:lstStyle/>
        <a:p>
          <a:r>
            <a:rPr lang="en-US"/>
            <a:t>Police Parking</a:t>
          </a:r>
        </a:p>
      </dgm:t>
    </dgm:pt>
    <dgm:pt modelId="{8542D754-57FD-4C0D-A8E7-432561101E80}" type="parTrans" cxnId="{37B15A97-687F-4AC3-B95B-2E4A74FDBA59}">
      <dgm:prSet/>
      <dgm:spPr/>
      <dgm:t>
        <a:bodyPr/>
        <a:lstStyle/>
        <a:p>
          <a:endParaRPr lang="en-US"/>
        </a:p>
      </dgm:t>
    </dgm:pt>
    <dgm:pt modelId="{AAE5065F-394C-4086-A540-CAD2C4B10F09}" type="sibTrans" cxnId="{37B15A97-687F-4AC3-B95B-2E4A74FDBA59}">
      <dgm:prSet/>
      <dgm:spPr/>
      <dgm:t>
        <a:bodyPr/>
        <a:lstStyle/>
        <a:p>
          <a:endParaRPr lang="en-US"/>
        </a:p>
      </dgm:t>
    </dgm:pt>
    <dgm:pt modelId="{956065F7-AB92-4A8F-89B5-C62E6987CE9E}">
      <dgm:prSet/>
      <dgm:spPr/>
      <dgm:t>
        <a:bodyPr/>
        <a:lstStyle/>
        <a:p>
          <a:r>
            <a:rPr lang="en-US"/>
            <a:t>FRC Forward Command Post</a:t>
          </a:r>
        </a:p>
      </dgm:t>
    </dgm:pt>
    <dgm:pt modelId="{5332C4FE-07F4-4988-97A0-BA6BB392030A}" type="parTrans" cxnId="{B20B48F5-B43F-470F-8C21-571733913347}">
      <dgm:prSet/>
      <dgm:spPr/>
      <dgm:t>
        <a:bodyPr/>
        <a:lstStyle/>
        <a:p>
          <a:endParaRPr lang="en-US"/>
        </a:p>
      </dgm:t>
    </dgm:pt>
    <dgm:pt modelId="{9C60AD5B-0B06-4124-9B57-1D1BFA73C996}" type="sibTrans" cxnId="{B20B48F5-B43F-470F-8C21-571733913347}">
      <dgm:prSet/>
      <dgm:spPr/>
      <dgm:t>
        <a:bodyPr/>
        <a:lstStyle/>
        <a:p>
          <a:endParaRPr lang="en-US"/>
        </a:p>
      </dgm:t>
    </dgm:pt>
    <dgm:pt modelId="{31A7A65B-A2B0-6F4C-9175-B80190225A98}" type="pres">
      <dgm:prSet presAssocID="{A1182DF6-526F-4540-A763-08A30FD9BFA5}" presName="diagram" presStyleCnt="0">
        <dgm:presLayoutVars>
          <dgm:dir/>
          <dgm:resizeHandles val="exact"/>
        </dgm:presLayoutVars>
      </dgm:prSet>
      <dgm:spPr/>
    </dgm:pt>
    <dgm:pt modelId="{4400DC8C-7699-B144-91B1-AE82DB83D511}" type="pres">
      <dgm:prSet presAssocID="{5449E445-FF7E-429B-8EDF-3F3F46D496FE}" presName="node" presStyleLbl="node1" presStyleIdx="0" presStyleCnt="13">
        <dgm:presLayoutVars>
          <dgm:bulletEnabled val="1"/>
        </dgm:presLayoutVars>
      </dgm:prSet>
      <dgm:spPr/>
    </dgm:pt>
    <dgm:pt modelId="{EB9EC7B1-CFCF-6C43-A918-833D29402580}" type="pres">
      <dgm:prSet presAssocID="{F4EF87E6-6EAA-40FF-90D4-30D83458A504}" presName="sibTrans" presStyleCnt="0"/>
      <dgm:spPr/>
    </dgm:pt>
    <dgm:pt modelId="{01BD8E30-019B-1243-81AF-B6050BD42DD8}" type="pres">
      <dgm:prSet presAssocID="{FBF5F3A3-809B-4B01-958A-FE795375A8D4}" presName="node" presStyleLbl="node1" presStyleIdx="1" presStyleCnt="13">
        <dgm:presLayoutVars>
          <dgm:bulletEnabled val="1"/>
        </dgm:presLayoutVars>
      </dgm:prSet>
      <dgm:spPr/>
    </dgm:pt>
    <dgm:pt modelId="{978ABE3A-7523-964B-9BB2-EB089029F4B9}" type="pres">
      <dgm:prSet presAssocID="{E7C3621C-AD5E-45DC-AAA5-45ADE16646E7}" presName="sibTrans" presStyleCnt="0"/>
      <dgm:spPr/>
    </dgm:pt>
    <dgm:pt modelId="{6AB4FF55-E74A-C744-AC83-8D2D0AEB5AC0}" type="pres">
      <dgm:prSet presAssocID="{D08FDDD9-830E-4F46-BB01-EE72AE55CCEB}" presName="node" presStyleLbl="node1" presStyleIdx="2" presStyleCnt="13">
        <dgm:presLayoutVars>
          <dgm:bulletEnabled val="1"/>
        </dgm:presLayoutVars>
      </dgm:prSet>
      <dgm:spPr/>
    </dgm:pt>
    <dgm:pt modelId="{6A02BC66-1287-804F-9855-9AC9E7EB12CE}" type="pres">
      <dgm:prSet presAssocID="{36CFA1D7-58F5-4451-AAAA-4AE8B1131396}" presName="sibTrans" presStyleCnt="0"/>
      <dgm:spPr/>
    </dgm:pt>
    <dgm:pt modelId="{ABFF4274-89FA-0843-8D4A-D1AF931E7977}" type="pres">
      <dgm:prSet presAssocID="{E3B5936C-3EB3-4C10-8459-DAEF482C07F1}" presName="node" presStyleLbl="node1" presStyleIdx="3" presStyleCnt="13">
        <dgm:presLayoutVars>
          <dgm:bulletEnabled val="1"/>
        </dgm:presLayoutVars>
      </dgm:prSet>
      <dgm:spPr/>
    </dgm:pt>
    <dgm:pt modelId="{82706ED2-A40B-9A4B-9181-23E4974F30D4}" type="pres">
      <dgm:prSet presAssocID="{49CB7DA4-903C-4F0C-BB16-A81728EC1CDF}" presName="sibTrans" presStyleCnt="0"/>
      <dgm:spPr/>
    </dgm:pt>
    <dgm:pt modelId="{5322F21E-5FF8-E940-9F57-1148AF61AB18}" type="pres">
      <dgm:prSet presAssocID="{E7CC30F7-4115-4DF5-A6EA-F7CD98F509BD}" presName="node" presStyleLbl="node1" presStyleIdx="4" presStyleCnt="13">
        <dgm:presLayoutVars>
          <dgm:bulletEnabled val="1"/>
        </dgm:presLayoutVars>
      </dgm:prSet>
      <dgm:spPr/>
    </dgm:pt>
    <dgm:pt modelId="{0A2B166C-8052-1944-83BB-6510DC4A596F}" type="pres">
      <dgm:prSet presAssocID="{368C70DA-6234-445F-8E02-96C11614C5BD}" presName="sibTrans" presStyleCnt="0"/>
      <dgm:spPr/>
    </dgm:pt>
    <dgm:pt modelId="{035575C4-2213-8547-B68C-E405A157491C}" type="pres">
      <dgm:prSet presAssocID="{CAB604E7-C8E9-4088-A42F-992C4C0FA76B}" presName="node" presStyleLbl="node1" presStyleIdx="5" presStyleCnt="13">
        <dgm:presLayoutVars>
          <dgm:bulletEnabled val="1"/>
        </dgm:presLayoutVars>
      </dgm:prSet>
      <dgm:spPr/>
    </dgm:pt>
    <dgm:pt modelId="{5FDBF95E-F95D-A34D-8BBA-99945798D8A2}" type="pres">
      <dgm:prSet presAssocID="{A0CEA404-CE79-48E5-8B8C-61A21F72E998}" presName="sibTrans" presStyleCnt="0"/>
      <dgm:spPr/>
    </dgm:pt>
    <dgm:pt modelId="{CC1DEEC6-9E4E-1E47-86AD-CA104A38F922}" type="pres">
      <dgm:prSet presAssocID="{7A52FDF8-BDDD-4D39-A42E-A25C72FEA73C}" presName="node" presStyleLbl="node1" presStyleIdx="6" presStyleCnt="13">
        <dgm:presLayoutVars>
          <dgm:bulletEnabled val="1"/>
        </dgm:presLayoutVars>
      </dgm:prSet>
      <dgm:spPr/>
    </dgm:pt>
    <dgm:pt modelId="{4222E398-6804-CA46-8A82-DC0EC37988FB}" type="pres">
      <dgm:prSet presAssocID="{49BCCDB4-9016-495C-A49C-9992904A82CA}" presName="sibTrans" presStyleCnt="0"/>
      <dgm:spPr/>
    </dgm:pt>
    <dgm:pt modelId="{A60A1779-55B4-6A47-A413-EC35C2E47512}" type="pres">
      <dgm:prSet presAssocID="{1CE5A2AD-2FB7-4887-A204-8D421824FE94}" presName="node" presStyleLbl="node1" presStyleIdx="7" presStyleCnt="13">
        <dgm:presLayoutVars>
          <dgm:bulletEnabled val="1"/>
        </dgm:presLayoutVars>
      </dgm:prSet>
      <dgm:spPr/>
    </dgm:pt>
    <dgm:pt modelId="{7F43BEFE-F756-2748-987B-608C361484BE}" type="pres">
      <dgm:prSet presAssocID="{32A709EA-1E84-4A45-AA9C-229FC530039E}" presName="sibTrans" presStyleCnt="0"/>
      <dgm:spPr/>
    </dgm:pt>
    <dgm:pt modelId="{138933FE-18E7-4242-A7AC-72DCCE0CD130}" type="pres">
      <dgm:prSet presAssocID="{2A229CFE-4387-43EB-BBD7-0243BA16E73C}" presName="node" presStyleLbl="node1" presStyleIdx="8" presStyleCnt="13">
        <dgm:presLayoutVars>
          <dgm:bulletEnabled val="1"/>
        </dgm:presLayoutVars>
      </dgm:prSet>
      <dgm:spPr/>
    </dgm:pt>
    <dgm:pt modelId="{5416B52E-25A3-F846-AA7C-A926AD615109}" type="pres">
      <dgm:prSet presAssocID="{EE759809-E207-4461-B135-D0923B7D208E}" presName="sibTrans" presStyleCnt="0"/>
      <dgm:spPr/>
    </dgm:pt>
    <dgm:pt modelId="{9646C3AE-669D-0840-BB47-D70588A9EBF2}" type="pres">
      <dgm:prSet presAssocID="{2AD6340D-936C-4A65-A4FE-4A23B73145B1}" presName="node" presStyleLbl="node1" presStyleIdx="9" presStyleCnt="13">
        <dgm:presLayoutVars>
          <dgm:bulletEnabled val="1"/>
        </dgm:presLayoutVars>
      </dgm:prSet>
      <dgm:spPr/>
    </dgm:pt>
    <dgm:pt modelId="{99BEA2F0-5778-A14C-AC13-D8E6907BB875}" type="pres">
      <dgm:prSet presAssocID="{60C13748-735F-4B32-926A-F456F861933A}" presName="sibTrans" presStyleCnt="0"/>
      <dgm:spPr/>
    </dgm:pt>
    <dgm:pt modelId="{F7D25A0E-3362-CB49-BCCB-F5ED3A5DED50}" type="pres">
      <dgm:prSet presAssocID="{995CE407-F452-4419-8104-DB0D04C31ECD}" presName="node" presStyleLbl="node1" presStyleIdx="10" presStyleCnt="13">
        <dgm:presLayoutVars>
          <dgm:bulletEnabled val="1"/>
        </dgm:presLayoutVars>
      </dgm:prSet>
      <dgm:spPr/>
    </dgm:pt>
    <dgm:pt modelId="{D2C8588D-D100-9345-A2FF-FC312C6D9D59}" type="pres">
      <dgm:prSet presAssocID="{91251881-8A1E-4A28-A523-54F28076C487}" presName="sibTrans" presStyleCnt="0"/>
      <dgm:spPr/>
    </dgm:pt>
    <dgm:pt modelId="{EA91A49B-A597-E140-932C-E8B0DE131207}" type="pres">
      <dgm:prSet presAssocID="{E2661A3C-8364-48BD-914C-ACE4AE2DA277}" presName="node" presStyleLbl="node1" presStyleIdx="11" presStyleCnt="13">
        <dgm:presLayoutVars>
          <dgm:bulletEnabled val="1"/>
        </dgm:presLayoutVars>
      </dgm:prSet>
      <dgm:spPr/>
    </dgm:pt>
    <dgm:pt modelId="{821C0E50-5DEA-3846-9956-B93AB5305E2C}" type="pres">
      <dgm:prSet presAssocID="{AAE5065F-394C-4086-A540-CAD2C4B10F09}" presName="sibTrans" presStyleCnt="0"/>
      <dgm:spPr/>
    </dgm:pt>
    <dgm:pt modelId="{86AA5B05-28D9-6D42-B67C-DEA082F61C8A}" type="pres">
      <dgm:prSet presAssocID="{956065F7-AB92-4A8F-89B5-C62E6987CE9E}" presName="node" presStyleLbl="node1" presStyleIdx="12" presStyleCnt="13">
        <dgm:presLayoutVars>
          <dgm:bulletEnabled val="1"/>
        </dgm:presLayoutVars>
      </dgm:prSet>
      <dgm:spPr/>
    </dgm:pt>
  </dgm:ptLst>
  <dgm:cxnLst>
    <dgm:cxn modelId="{2D7F8614-AFE2-41DD-9602-8873C262A3AA}" srcId="{A1182DF6-526F-4540-A763-08A30FD9BFA5}" destId="{5449E445-FF7E-429B-8EDF-3F3F46D496FE}" srcOrd="0" destOrd="0" parTransId="{90A5D6EF-20FE-44F4-9C99-8AE9A61C9BEF}" sibTransId="{F4EF87E6-6EAA-40FF-90D4-30D83458A504}"/>
    <dgm:cxn modelId="{4EE1D01F-A453-BA4B-A708-46D62574374D}" type="presOf" srcId="{A1182DF6-526F-4540-A763-08A30FD9BFA5}" destId="{31A7A65B-A2B0-6F4C-9175-B80190225A98}" srcOrd="0" destOrd="0" presId="urn:microsoft.com/office/officeart/2005/8/layout/default"/>
    <dgm:cxn modelId="{20989122-DA5C-4750-BD15-8CFCE6F5A20B}" srcId="{A1182DF6-526F-4540-A763-08A30FD9BFA5}" destId="{995CE407-F452-4419-8104-DB0D04C31ECD}" srcOrd="10" destOrd="0" parTransId="{4F090ED5-4106-4D23-84AB-C64E8A83CBBD}" sibTransId="{91251881-8A1E-4A28-A523-54F28076C487}"/>
    <dgm:cxn modelId="{42D4932C-0187-4F45-85C2-EA0F43997F86}" srcId="{A1182DF6-526F-4540-A763-08A30FD9BFA5}" destId="{2AD6340D-936C-4A65-A4FE-4A23B73145B1}" srcOrd="9" destOrd="0" parTransId="{5223A447-C9FC-4950-9844-60341676E7FB}" sibTransId="{60C13748-735F-4B32-926A-F456F861933A}"/>
    <dgm:cxn modelId="{5643B03E-6C3C-4DF3-8CBA-EACEA01AFC31}" srcId="{A1182DF6-526F-4540-A763-08A30FD9BFA5}" destId="{CAB604E7-C8E9-4088-A42F-992C4C0FA76B}" srcOrd="5" destOrd="0" parTransId="{C29BF10A-6949-4A64-B1F3-6342B255032C}" sibTransId="{A0CEA404-CE79-48E5-8B8C-61A21F72E998}"/>
    <dgm:cxn modelId="{11946F41-CE21-9348-A685-EEDCEBD8A0CA}" type="presOf" srcId="{D08FDDD9-830E-4F46-BB01-EE72AE55CCEB}" destId="{6AB4FF55-E74A-C744-AC83-8D2D0AEB5AC0}" srcOrd="0" destOrd="0" presId="urn:microsoft.com/office/officeart/2005/8/layout/default"/>
    <dgm:cxn modelId="{9DE4BD4B-2525-7E46-9EED-6F97A13F24DD}" type="presOf" srcId="{E7CC30F7-4115-4DF5-A6EA-F7CD98F509BD}" destId="{5322F21E-5FF8-E940-9F57-1148AF61AB18}" srcOrd="0" destOrd="0" presId="urn:microsoft.com/office/officeart/2005/8/layout/default"/>
    <dgm:cxn modelId="{B597A867-0A8B-4786-B1DB-861925CB011F}" srcId="{A1182DF6-526F-4540-A763-08A30FD9BFA5}" destId="{E7CC30F7-4115-4DF5-A6EA-F7CD98F509BD}" srcOrd="4" destOrd="0" parTransId="{8C6AF43D-A8D2-4FD7-ACB9-BC6ED8194D7B}" sibTransId="{368C70DA-6234-445F-8E02-96C11614C5BD}"/>
    <dgm:cxn modelId="{D409F771-0606-9D4E-8C2A-13C4635F5768}" type="presOf" srcId="{CAB604E7-C8E9-4088-A42F-992C4C0FA76B}" destId="{035575C4-2213-8547-B68C-E405A157491C}" srcOrd="0" destOrd="0" presId="urn:microsoft.com/office/officeart/2005/8/layout/default"/>
    <dgm:cxn modelId="{8EFEB877-AA90-7F4D-B5B2-7ED729F4AF3B}" type="presOf" srcId="{5449E445-FF7E-429B-8EDF-3F3F46D496FE}" destId="{4400DC8C-7699-B144-91B1-AE82DB83D511}" srcOrd="0" destOrd="0" presId="urn:microsoft.com/office/officeart/2005/8/layout/default"/>
    <dgm:cxn modelId="{6C33708E-5FA3-1949-9861-953713DB518C}" type="presOf" srcId="{2A229CFE-4387-43EB-BBD7-0243BA16E73C}" destId="{138933FE-18E7-4242-A7AC-72DCCE0CD130}" srcOrd="0" destOrd="0" presId="urn:microsoft.com/office/officeart/2005/8/layout/default"/>
    <dgm:cxn modelId="{B2983694-B886-FE49-890F-314266B421AD}" type="presOf" srcId="{956065F7-AB92-4A8F-89B5-C62E6987CE9E}" destId="{86AA5B05-28D9-6D42-B67C-DEA082F61C8A}" srcOrd="0" destOrd="0" presId="urn:microsoft.com/office/officeart/2005/8/layout/default"/>
    <dgm:cxn modelId="{37B15A97-687F-4AC3-B95B-2E4A74FDBA59}" srcId="{A1182DF6-526F-4540-A763-08A30FD9BFA5}" destId="{E2661A3C-8364-48BD-914C-ACE4AE2DA277}" srcOrd="11" destOrd="0" parTransId="{8542D754-57FD-4C0D-A8E7-432561101E80}" sibTransId="{AAE5065F-394C-4086-A540-CAD2C4B10F09}"/>
    <dgm:cxn modelId="{75558D9B-860B-40F3-B92B-96DD1EBF9C74}" srcId="{A1182DF6-526F-4540-A763-08A30FD9BFA5}" destId="{1CE5A2AD-2FB7-4887-A204-8D421824FE94}" srcOrd="7" destOrd="0" parTransId="{F0EA9408-4EC9-45B7-91F1-61FF2424887F}" sibTransId="{32A709EA-1E84-4A45-AA9C-229FC530039E}"/>
    <dgm:cxn modelId="{270F93A5-F77D-4247-B3EE-F4E8C9A1DC54}" type="presOf" srcId="{1CE5A2AD-2FB7-4887-A204-8D421824FE94}" destId="{A60A1779-55B4-6A47-A413-EC35C2E47512}" srcOrd="0" destOrd="0" presId="urn:microsoft.com/office/officeart/2005/8/layout/default"/>
    <dgm:cxn modelId="{90969CA7-474C-4EDC-9277-321D3F0FA589}" srcId="{A1182DF6-526F-4540-A763-08A30FD9BFA5}" destId="{E3B5936C-3EB3-4C10-8459-DAEF482C07F1}" srcOrd="3" destOrd="0" parTransId="{19E0E9AF-70E4-4B14-8537-DD77E2603FFB}" sibTransId="{49CB7DA4-903C-4F0C-BB16-A81728EC1CDF}"/>
    <dgm:cxn modelId="{9EF975A9-78C0-407F-82A2-C005E9CCF042}" srcId="{7A52FDF8-BDDD-4D39-A42E-A25C72FEA73C}" destId="{1D858665-96DA-4864-896F-6A7A25682CC0}" srcOrd="0" destOrd="0" parTransId="{3A04D7EF-B41E-4FEB-95C9-0B2BDEF81CDE}" sibTransId="{03D4C5E1-20A8-4052-A6B7-CA569CBA753B}"/>
    <dgm:cxn modelId="{41DA7EAF-439A-414A-A173-B73765E815CA}" type="presOf" srcId="{FBF5F3A3-809B-4B01-958A-FE795375A8D4}" destId="{01BD8E30-019B-1243-81AF-B6050BD42DD8}" srcOrd="0" destOrd="0" presId="urn:microsoft.com/office/officeart/2005/8/layout/default"/>
    <dgm:cxn modelId="{C77986C8-DED6-4A4A-943B-1927EE2CD477}" type="presOf" srcId="{7A52FDF8-BDDD-4D39-A42E-A25C72FEA73C}" destId="{CC1DEEC6-9E4E-1E47-86AD-CA104A38F922}" srcOrd="0" destOrd="0" presId="urn:microsoft.com/office/officeart/2005/8/layout/default"/>
    <dgm:cxn modelId="{6F83A4DA-4A55-3846-A392-45578D044F9F}" type="presOf" srcId="{2AD6340D-936C-4A65-A4FE-4A23B73145B1}" destId="{9646C3AE-669D-0840-BB47-D70588A9EBF2}" srcOrd="0" destOrd="0" presId="urn:microsoft.com/office/officeart/2005/8/layout/default"/>
    <dgm:cxn modelId="{9CA497EA-158F-9645-9CE9-8C6457967528}" type="presOf" srcId="{995CE407-F452-4419-8104-DB0D04C31ECD}" destId="{F7D25A0E-3362-CB49-BCCB-F5ED3A5DED50}" srcOrd="0" destOrd="0" presId="urn:microsoft.com/office/officeart/2005/8/layout/default"/>
    <dgm:cxn modelId="{13E695ED-389D-42B5-809C-69DCD0FC6159}" srcId="{A1182DF6-526F-4540-A763-08A30FD9BFA5}" destId="{2A229CFE-4387-43EB-BBD7-0243BA16E73C}" srcOrd="8" destOrd="0" parTransId="{A2B25CD9-83B0-4258-AA39-9E36931F1524}" sibTransId="{EE759809-E207-4461-B135-D0923B7D208E}"/>
    <dgm:cxn modelId="{097E40EE-2E18-F44A-8E04-52D7D2D2E4A2}" type="presOf" srcId="{1D858665-96DA-4864-896F-6A7A25682CC0}" destId="{CC1DEEC6-9E4E-1E47-86AD-CA104A38F922}" srcOrd="0" destOrd="1" presId="urn:microsoft.com/office/officeart/2005/8/layout/default"/>
    <dgm:cxn modelId="{AD08EAEE-0BE9-49E6-8A40-DFFCB7A2AE6C}" srcId="{A1182DF6-526F-4540-A763-08A30FD9BFA5}" destId="{FBF5F3A3-809B-4B01-958A-FE795375A8D4}" srcOrd="1" destOrd="0" parTransId="{D6AAD03E-DC03-40CD-8ED4-B7871010F6C9}" sibTransId="{E7C3621C-AD5E-45DC-AAA5-45ADE16646E7}"/>
    <dgm:cxn modelId="{F53964F1-3581-AD44-91C9-457F3E8290CA}" type="presOf" srcId="{E2661A3C-8364-48BD-914C-ACE4AE2DA277}" destId="{EA91A49B-A597-E140-932C-E8B0DE131207}" srcOrd="0" destOrd="0" presId="urn:microsoft.com/office/officeart/2005/8/layout/default"/>
    <dgm:cxn modelId="{15B5E1F4-5F49-C347-AEF4-7241A17C2F5E}" type="presOf" srcId="{E3B5936C-3EB3-4C10-8459-DAEF482C07F1}" destId="{ABFF4274-89FA-0843-8D4A-D1AF931E7977}" srcOrd="0" destOrd="0" presId="urn:microsoft.com/office/officeart/2005/8/layout/default"/>
    <dgm:cxn modelId="{B20B48F5-B43F-470F-8C21-571733913347}" srcId="{A1182DF6-526F-4540-A763-08A30FD9BFA5}" destId="{956065F7-AB92-4A8F-89B5-C62E6987CE9E}" srcOrd="12" destOrd="0" parTransId="{5332C4FE-07F4-4988-97A0-BA6BB392030A}" sibTransId="{9C60AD5B-0B06-4124-9B57-1D1BFA73C996}"/>
    <dgm:cxn modelId="{1A1979F5-8543-4415-8812-DC800FAB84B7}" srcId="{A1182DF6-526F-4540-A763-08A30FD9BFA5}" destId="{D08FDDD9-830E-4F46-BB01-EE72AE55CCEB}" srcOrd="2" destOrd="0" parTransId="{2BFA34F5-0425-481F-BC7B-DFE3FBC27D38}" sibTransId="{36CFA1D7-58F5-4451-AAAA-4AE8B1131396}"/>
    <dgm:cxn modelId="{3DA3F2FF-DD16-4CF2-90FD-E0FA2890C818}" srcId="{A1182DF6-526F-4540-A763-08A30FD9BFA5}" destId="{7A52FDF8-BDDD-4D39-A42E-A25C72FEA73C}" srcOrd="6" destOrd="0" parTransId="{65D6ADB8-0B08-4802-946A-6E8B6900C71F}" sibTransId="{49BCCDB4-9016-495C-A49C-9992904A82CA}"/>
    <dgm:cxn modelId="{E0579546-3FEB-D047-8E34-6B699965A17C}" type="presParOf" srcId="{31A7A65B-A2B0-6F4C-9175-B80190225A98}" destId="{4400DC8C-7699-B144-91B1-AE82DB83D511}" srcOrd="0" destOrd="0" presId="urn:microsoft.com/office/officeart/2005/8/layout/default"/>
    <dgm:cxn modelId="{82658DA5-7D56-824A-8CC6-6D943A89E16F}" type="presParOf" srcId="{31A7A65B-A2B0-6F4C-9175-B80190225A98}" destId="{EB9EC7B1-CFCF-6C43-A918-833D29402580}" srcOrd="1" destOrd="0" presId="urn:microsoft.com/office/officeart/2005/8/layout/default"/>
    <dgm:cxn modelId="{3583D32C-06D7-CF43-8925-CA1E1F47F3B8}" type="presParOf" srcId="{31A7A65B-A2B0-6F4C-9175-B80190225A98}" destId="{01BD8E30-019B-1243-81AF-B6050BD42DD8}" srcOrd="2" destOrd="0" presId="urn:microsoft.com/office/officeart/2005/8/layout/default"/>
    <dgm:cxn modelId="{2148D084-4933-984A-89B2-A76A6E949D58}" type="presParOf" srcId="{31A7A65B-A2B0-6F4C-9175-B80190225A98}" destId="{978ABE3A-7523-964B-9BB2-EB089029F4B9}" srcOrd="3" destOrd="0" presId="urn:microsoft.com/office/officeart/2005/8/layout/default"/>
    <dgm:cxn modelId="{3129B8BC-B5CC-9D4C-AF6D-7786C83BE290}" type="presParOf" srcId="{31A7A65B-A2B0-6F4C-9175-B80190225A98}" destId="{6AB4FF55-E74A-C744-AC83-8D2D0AEB5AC0}" srcOrd="4" destOrd="0" presId="urn:microsoft.com/office/officeart/2005/8/layout/default"/>
    <dgm:cxn modelId="{8129278C-4AF0-114F-AB5A-D88FEDF39869}" type="presParOf" srcId="{31A7A65B-A2B0-6F4C-9175-B80190225A98}" destId="{6A02BC66-1287-804F-9855-9AC9E7EB12CE}" srcOrd="5" destOrd="0" presId="urn:microsoft.com/office/officeart/2005/8/layout/default"/>
    <dgm:cxn modelId="{94FDB81D-7E02-8441-9557-9CF8D521E899}" type="presParOf" srcId="{31A7A65B-A2B0-6F4C-9175-B80190225A98}" destId="{ABFF4274-89FA-0843-8D4A-D1AF931E7977}" srcOrd="6" destOrd="0" presId="urn:microsoft.com/office/officeart/2005/8/layout/default"/>
    <dgm:cxn modelId="{6B6E2D4A-8F53-D041-8AAE-446613C3BF1A}" type="presParOf" srcId="{31A7A65B-A2B0-6F4C-9175-B80190225A98}" destId="{82706ED2-A40B-9A4B-9181-23E4974F30D4}" srcOrd="7" destOrd="0" presId="urn:microsoft.com/office/officeart/2005/8/layout/default"/>
    <dgm:cxn modelId="{E05D4AB7-A7B0-2844-B549-B4DD2C4B24B3}" type="presParOf" srcId="{31A7A65B-A2B0-6F4C-9175-B80190225A98}" destId="{5322F21E-5FF8-E940-9F57-1148AF61AB18}" srcOrd="8" destOrd="0" presId="urn:microsoft.com/office/officeart/2005/8/layout/default"/>
    <dgm:cxn modelId="{C34D0815-9F5F-584E-AD8A-C4CF02699E2C}" type="presParOf" srcId="{31A7A65B-A2B0-6F4C-9175-B80190225A98}" destId="{0A2B166C-8052-1944-83BB-6510DC4A596F}" srcOrd="9" destOrd="0" presId="urn:microsoft.com/office/officeart/2005/8/layout/default"/>
    <dgm:cxn modelId="{ED61331C-D357-694E-B43F-58F9DBF3F0B2}" type="presParOf" srcId="{31A7A65B-A2B0-6F4C-9175-B80190225A98}" destId="{035575C4-2213-8547-B68C-E405A157491C}" srcOrd="10" destOrd="0" presId="urn:microsoft.com/office/officeart/2005/8/layout/default"/>
    <dgm:cxn modelId="{99EA0D4E-76F2-B14A-BB9A-15D35436E71F}" type="presParOf" srcId="{31A7A65B-A2B0-6F4C-9175-B80190225A98}" destId="{5FDBF95E-F95D-A34D-8BBA-99945798D8A2}" srcOrd="11" destOrd="0" presId="urn:microsoft.com/office/officeart/2005/8/layout/default"/>
    <dgm:cxn modelId="{A45C2063-0834-3243-A414-F68E33584E87}" type="presParOf" srcId="{31A7A65B-A2B0-6F4C-9175-B80190225A98}" destId="{CC1DEEC6-9E4E-1E47-86AD-CA104A38F922}" srcOrd="12" destOrd="0" presId="urn:microsoft.com/office/officeart/2005/8/layout/default"/>
    <dgm:cxn modelId="{4C6FC0A7-CC86-C24D-82AF-020802E1844D}" type="presParOf" srcId="{31A7A65B-A2B0-6F4C-9175-B80190225A98}" destId="{4222E398-6804-CA46-8A82-DC0EC37988FB}" srcOrd="13" destOrd="0" presId="urn:microsoft.com/office/officeart/2005/8/layout/default"/>
    <dgm:cxn modelId="{25757ABD-501B-7B4C-BC50-7B1E8B9B691E}" type="presParOf" srcId="{31A7A65B-A2B0-6F4C-9175-B80190225A98}" destId="{A60A1779-55B4-6A47-A413-EC35C2E47512}" srcOrd="14" destOrd="0" presId="urn:microsoft.com/office/officeart/2005/8/layout/default"/>
    <dgm:cxn modelId="{87573588-AAA7-244C-A644-29D1E42E7B17}" type="presParOf" srcId="{31A7A65B-A2B0-6F4C-9175-B80190225A98}" destId="{7F43BEFE-F756-2748-987B-608C361484BE}" srcOrd="15" destOrd="0" presId="urn:microsoft.com/office/officeart/2005/8/layout/default"/>
    <dgm:cxn modelId="{BFE46C49-D1A7-2742-9406-36617D6B41CF}" type="presParOf" srcId="{31A7A65B-A2B0-6F4C-9175-B80190225A98}" destId="{138933FE-18E7-4242-A7AC-72DCCE0CD130}" srcOrd="16" destOrd="0" presId="urn:microsoft.com/office/officeart/2005/8/layout/default"/>
    <dgm:cxn modelId="{988BB762-D60B-FD4B-AE75-5A0F18F61797}" type="presParOf" srcId="{31A7A65B-A2B0-6F4C-9175-B80190225A98}" destId="{5416B52E-25A3-F846-AA7C-A926AD615109}" srcOrd="17" destOrd="0" presId="urn:microsoft.com/office/officeart/2005/8/layout/default"/>
    <dgm:cxn modelId="{606BC579-FC20-D146-9E41-E7FC9F410989}" type="presParOf" srcId="{31A7A65B-A2B0-6F4C-9175-B80190225A98}" destId="{9646C3AE-669D-0840-BB47-D70588A9EBF2}" srcOrd="18" destOrd="0" presId="urn:microsoft.com/office/officeart/2005/8/layout/default"/>
    <dgm:cxn modelId="{FF3ECEBB-45E3-5442-A35C-87EBE8D965A7}" type="presParOf" srcId="{31A7A65B-A2B0-6F4C-9175-B80190225A98}" destId="{99BEA2F0-5778-A14C-AC13-D8E6907BB875}" srcOrd="19" destOrd="0" presId="urn:microsoft.com/office/officeart/2005/8/layout/default"/>
    <dgm:cxn modelId="{132CB107-1430-1045-9D8A-458A293C0473}" type="presParOf" srcId="{31A7A65B-A2B0-6F4C-9175-B80190225A98}" destId="{F7D25A0E-3362-CB49-BCCB-F5ED3A5DED50}" srcOrd="20" destOrd="0" presId="urn:microsoft.com/office/officeart/2005/8/layout/default"/>
    <dgm:cxn modelId="{D1825FD9-11B3-4A4F-9AD6-C791D6649E1E}" type="presParOf" srcId="{31A7A65B-A2B0-6F4C-9175-B80190225A98}" destId="{D2C8588D-D100-9345-A2FF-FC312C6D9D59}" srcOrd="21" destOrd="0" presId="urn:microsoft.com/office/officeart/2005/8/layout/default"/>
    <dgm:cxn modelId="{46062E1B-F0FB-0B48-B7E1-E541FF1CFDC3}" type="presParOf" srcId="{31A7A65B-A2B0-6F4C-9175-B80190225A98}" destId="{EA91A49B-A597-E140-932C-E8B0DE131207}" srcOrd="22" destOrd="0" presId="urn:microsoft.com/office/officeart/2005/8/layout/default"/>
    <dgm:cxn modelId="{19509F7E-C42F-174F-B221-A26219378709}" type="presParOf" srcId="{31A7A65B-A2B0-6F4C-9175-B80190225A98}" destId="{821C0E50-5DEA-3846-9956-B93AB5305E2C}" srcOrd="23" destOrd="0" presId="urn:microsoft.com/office/officeart/2005/8/layout/default"/>
    <dgm:cxn modelId="{3E291D2C-9C44-5446-A4E2-BEC779F0EB34}" type="presParOf" srcId="{31A7A65B-A2B0-6F4C-9175-B80190225A98}" destId="{86AA5B05-28D9-6D42-B67C-DEA082F61C8A}"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5CFA9D-B076-4FD1-9D81-A7187F4B484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2E57376-F56F-4019-8F29-BA4B7E630AFE}">
      <dgm:prSet/>
      <dgm:spPr/>
      <dgm:t>
        <a:bodyPr/>
        <a:lstStyle/>
        <a:p>
          <a:r>
            <a:rPr lang="en-US"/>
            <a:t>How will you verify that a parent can receive a student?  Restraining Orders, lack of custody rights, etc. </a:t>
          </a:r>
        </a:p>
      </dgm:t>
    </dgm:pt>
    <dgm:pt modelId="{BB46E0A9-6367-4713-919B-AA0B707B4878}" type="parTrans" cxnId="{544E86D1-1CFD-4DA7-A9AE-587CF9EDD31F}">
      <dgm:prSet/>
      <dgm:spPr/>
      <dgm:t>
        <a:bodyPr/>
        <a:lstStyle/>
        <a:p>
          <a:endParaRPr lang="en-US"/>
        </a:p>
      </dgm:t>
    </dgm:pt>
    <dgm:pt modelId="{1603F7E3-58F6-46C7-B9EB-A8BDAD9BD2A1}" type="sibTrans" cxnId="{544E86D1-1CFD-4DA7-A9AE-587CF9EDD31F}">
      <dgm:prSet/>
      <dgm:spPr/>
      <dgm:t>
        <a:bodyPr/>
        <a:lstStyle/>
        <a:p>
          <a:endParaRPr lang="en-US"/>
        </a:p>
      </dgm:t>
    </dgm:pt>
    <dgm:pt modelId="{6299B1EC-B7B8-4E18-8747-9BE271842BCC}">
      <dgm:prSet/>
      <dgm:spPr/>
      <dgm:t>
        <a:bodyPr/>
        <a:lstStyle/>
        <a:p>
          <a:r>
            <a:rPr lang="en-US"/>
            <a:t>What happens if you discover a parent is not to have access to a student?</a:t>
          </a:r>
        </a:p>
      </dgm:t>
    </dgm:pt>
    <dgm:pt modelId="{A2527B5F-0630-457E-9A50-7295F8562609}" type="parTrans" cxnId="{3C8A01A1-98C0-4E74-80D2-3FD6142E2CB4}">
      <dgm:prSet/>
      <dgm:spPr/>
      <dgm:t>
        <a:bodyPr/>
        <a:lstStyle/>
        <a:p>
          <a:endParaRPr lang="en-US"/>
        </a:p>
      </dgm:t>
    </dgm:pt>
    <dgm:pt modelId="{0FC089ED-902D-4897-A6C8-1B3DFB2A20A5}" type="sibTrans" cxnId="{3C8A01A1-98C0-4E74-80D2-3FD6142E2CB4}">
      <dgm:prSet/>
      <dgm:spPr/>
      <dgm:t>
        <a:bodyPr/>
        <a:lstStyle/>
        <a:p>
          <a:endParaRPr lang="en-US"/>
        </a:p>
      </dgm:t>
    </dgm:pt>
    <dgm:pt modelId="{D23ABF1F-5B69-4F57-B1EA-A0DEA57ACB6C}">
      <dgm:prSet/>
      <dgm:spPr/>
      <dgm:t>
        <a:bodyPr/>
        <a:lstStyle/>
        <a:p>
          <a:r>
            <a:rPr lang="en-US"/>
            <a:t>Who releases the student from the Student Waiting Area?</a:t>
          </a:r>
        </a:p>
      </dgm:t>
    </dgm:pt>
    <dgm:pt modelId="{7085892D-F799-4D25-A228-FF5314D106EA}" type="parTrans" cxnId="{72E7E2C3-72A1-4DC2-BDF1-2CD2CA5A02DF}">
      <dgm:prSet/>
      <dgm:spPr/>
      <dgm:t>
        <a:bodyPr/>
        <a:lstStyle/>
        <a:p>
          <a:endParaRPr lang="en-US"/>
        </a:p>
      </dgm:t>
    </dgm:pt>
    <dgm:pt modelId="{BA0F0326-E75D-45BD-B62B-26A8374A6471}" type="sibTrans" cxnId="{72E7E2C3-72A1-4DC2-BDF1-2CD2CA5A02DF}">
      <dgm:prSet/>
      <dgm:spPr/>
      <dgm:t>
        <a:bodyPr/>
        <a:lstStyle/>
        <a:p>
          <a:endParaRPr lang="en-US"/>
        </a:p>
      </dgm:t>
    </dgm:pt>
    <dgm:pt modelId="{7EB7FD72-7E88-47EF-91B5-1B765D70607E}">
      <dgm:prSet/>
      <dgm:spPr/>
      <dgm:t>
        <a:bodyPr/>
        <a:lstStyle/>
        <a:p>
          <a:r>
            <a:rPr lang="en-US"/>
            <a:t>How is this recorded?</a:t>
          </a:r>
        </a:p>
      </dgm:t>
    </dgm:pt>
    <dgm:pt modelId="{54429351-D7C1-420E-89DC-CE4AB1B805DB}" type="parTrans" cxnId="{FF722007-DB2E-45E6-BE48-714459391DA0}">
      <dgm:prSet/>
      <dgm:spPr/>
      <dgm:t>
        <a:bodyPr/>
        <a:lstStyle/>
        <a:p>
          <a:endParaRPr lang="en-US"/>
        </a:p>
      </dgm:t>
    </dgm:pt>
    <dgm:pt modelId="{B80DBFBF-7900-4550-B1FB-D84A07754FF9}" type="sibTrans" cxnId="{FF722007-DB2E-45E6-BE48-714459391DA0}">
      <dgm:prSet/>
      <dgm:spPr/>
      <dgm:t>
        <a:bodyPr/>
        <a:lstStyle/>
        <a:p>
          <a:endParaRPr lang="en-US"/>
        </a:p>
      </dgm:t>
    </dgm:pt>
    <dgm:pt modelId="{BF7B445F-F476-4DA2-80B9-AE0857C0A06D}">
      <dgm:prSet/>
      <dgm:spPr/>
      <dgm:t>
        <a:bodyPr/>
        <a:lstStyle/>
        <a:p>
          <a:r>
            <a:rPr lang="en-US" dirty="0"/>
            <a:t>Hard copy or digital for the forms?</a:t>
          </a:r>
        </a:p>
      </dgm:t>
    </dgm:pt>
    <dgm:pt modelId="{71863C2A-B6FC-4703-9F99-D282EB8491A6}" type="parTrans" cxnId="{6F111957-D967-41AB-A0F9-145880CB655A}">
      <dgm:prSet/>
      <dgm:spPr/>
      <dgm:t>
        <a:bodyPr/>
        <a:lstStyle/>
        <a:p>
          <a:endParaRPr lang="en-US"/>
        </a:p>
      </dgm:t>
    </dgm:pt>
    <dgm:pt modelId="{3E9B6057-CDFC-4C3A-BB5A-142EAAE8F523}" type="sibTrans" cxnId="{6F111957-D967-41AB-A0F9-145880CB655A}">
      <dgm:prSet/>
      <dgm:spPr/>
      <dgm:t>
        <a:bodyPr/>
        <a:lstStyle/>
        <a:p>
          <a:endParaRPr lang="en-US"/>
        </a:p>
      </dgm:t>
    </dgm:pt>
    <dgm:pt modelId="{712EF975-3B65-B04B-8661-BAF91CE173AF}" type="pres">
      <dgm:prSet presAssocID="{B05CFA9D-B076-4FD1-9D81-A7187F4B484D}" presName="vert0" presStyleCnt="0">
        <dgm:presLayoutVars>
          <dgm:dir/>
          <dgm:animOne val="branch"/>
          <dgm:animLvl val="lvl"/>
        </dgm:presLayoutVars>
      </dgm:prSet>
      <dgm:spPr/>
    </dgm:pt>
    <dgm:pt modelId="{85B760E4-8498-734B-9A43-AA185231FDBF}" type="pres">
      <dgm:prSet presAssocID="{E2E57376-F56F-4019-8F29-BA4B7E630AFE}" presName="thickLine" presStyleLbl="alignNode1" presStyleIdx="0" presStyleCnt="5"/>
      <dgm:spPr/>
    </dgm:pt>
    <dgm:pt modelId="{3B44634D-E4FA-9E4F-8181-061F5E14ABA6}" type="pres">
      <dgm:prSet presAssocID="{E2E57376-F56F-4019-8F29-BA4B7E630AFE}" presName="horz1" presStyleCnt="0"/>
      <dgm:spPr/>
    </dgm:pt>
    <dgm:pt modelId="{26438397-4ABA-7E44-A2FF-23BC10335D9C}" type="pres">
      <dgm:prSet presAssocID="{E2E57376-F56F-4019-8F29-BA4B7E630AFE}" presName="tx1" presStyleLbl="revTx" presStyleIdx="0" presStyleCnt="5"/>
      <dgm:spPr/>
    </dgm:pt>
    <dgm:pt modelId="{33E85AA6-E975-284C-AF69-F05427EACF60}" type="pres">
      <dgm:prSet presAssocID="{E2E57376-F56F-4019-8F29-BA4B7E630AFE}" presName="vert1" presStyleCnt="0"/>
      <dgm:spPr/>
    </dgm:pt>
    <dgm:pt modelId="{2F7AABAB-8971-9F43-B2BE-E68F8CA93347}" type="pres">
      <dgm:prSet presAssocID="{6299B1EC-B7B8-4E18-8747-9BE271842BCC}" presName="thickLine" presStyleLbl="alignNode1" presStyleIdx="1" presStyleCnt="5"/>
      <dgm:spPr/>
    </dgm:pt>
    <dgm:pt modelId="{8F3F976C-9DA5-5F40-8C77-B97BC52CF9F6}" type="pres">
      <dgm:prSet presAssocID="{6299B1EC-B7B8-4E18-8747-9BE271842BCC}" presName="horz1" presStyleCnt="0"/>
      <dgm:spPr/>
    </dgm:pt>
    <dgm:pt modelId="{C4FD12E8-9657-6A42-A93E-24920AE0847D}" type="pres">
      <dgm:prSet presAssocID="{6299B1EC-B7B8-4E18-8747-9BE271842BCC}" presName="tx1" presStyleLbl="revTx" presStyleIdx="1" presStyleCnt="5"/>
      <dgm:spPr/>
    </dgm:pt>
    <dgm:pt modelId="{EF709F56-7E5D-5648-9B9F-D28E97C16D1F}" type="pres">
      <dgm:prSet presAssocID="{6299B1EC-B7B8-4E18-8747-9BE271842BCC}" presName="vert1" presStyleCnt="0"/>
      <dgm:spPr/>
    </dgm:pt>
    <dgm:pt modelId="{46A12359-07BB-D947-B6FA-153FC85DE496}" type="pres">
      <dgm:prSet presAssocID="{D23ABF1F-5B69-4F57-B1EA-A0DEA57ACB6C}" presName="thickLine" presStyleLbl="alignNode1" presStyleIdx="2" presStyleCnt="5"/>
      <dgm:spPr/>
    </dgm:pt>
    <dgm:pt modelId="{6495B876-FE06-F147-A643-184E009BC5D6}" type="pres">
      <dgm:prSet presAssocID="{D23ABF1F-5B69-4F57-B1EA-A0DEA57ACB6C}" presName="horz1" presStyleCnt="0"/>
      <dgm:spPr/>
    </dgm:pt>
    <dgm:pt modelId="{3F93F989-93F3-0F4A-8BF4-499A7C5EF62C}" type="pres">
      <dgm:prSet presAssocID="{D23ABF1F-5B69-4F57-B1EA-A0DEA57ACB6C}" presName="tx1" presStyleLbl="revTx" presStyleIdx="2" presStyleCnt="5"/>
      <dgm:spPr/>
    </dgm:pt>
    <dgm:pt modelId="{FB330925-74B0-A440-9F2A-7E1DC3910692}" type="pres">
      <dgm:prSet presAssocID="{D23ABF1F-5B69-4F57-B1EA-A0DEA57ACB6C}" presName="vert1" presStyleCnt="0"/>
      <dgm:spPr/>
    </dgm:pt>
    <dgm:pt modelId="{82012D11-DE4E-BA41-A44F-A102C059AE6F}" type="pres">
      <dgm:prSet presAssocID="{7EB7FD72-7E88-47EF-91B5-1B765D70607E}" presName="thickLine" presStyleLbl="alignNode1" presStyleIdx="3" presStyleCnt="5"/>
      <dgm:spPr/>
    </dgm:pt>
    <dgm:pt modelId="{5FEE61C6-7B26-D34A-8801-57CE2047ECAA}" type="pres">
      <dgm:prSet presAssocID="{7EB7FD72-7E88-47EF-91B5-1B765D70607E}" presName="horz1" presStyleCnt="0"/>
      <dgm:spPr/>
    </dgm:pt>
    <dgm:pt modelId="{974AC3D4-6A31-0A4C-A877-D0C9ECCD7346}" type="pres">
      <dgm:prSet presAssocID="{7EB7FD72-7E88-47EF-91B5-1B765D70607E}" presName="tx1" presStyleLbl="revTx" presStyleIdx="3" presStyleCnt="5"/>
      <dgm:spPr/>
    </dgm:pt>
    <dgm:pt modelId="{F9B80A16-C495-B749-B77F-58BF6E6C9FFF}" type="pres">
      <dgm:prSet presAssocID="{7EB7FD72-7E88-47EF-91B5-1B765D70607E}" presName="vert1" presStyleCnt="0"/>
      <dgm:spPr/>
    </dgm:pt>
    <dgm:pt modelId="{93A58001-D032-5D47-AA1B-2225BE0EC032}" type="pres">
      <dgm:prSet presAssocID="{BF7B445F-F476-4DA2-80B9-AE0857C0A06D}" presName="thickLine" presStyleLbl="alignNode1" presStyleIdx="4" presStyleCnt="5"/>
      <dgm:spPr/>
    </dgm:pt>
    <dgm:pt modelId="{34F9709A-9704-934F-921D-9A2A276B2F1A}" type="pres">
      <dgm:prSet presAssocID="{BF7B445F-F476-4DA2-80B9-AE0857C0A06D}" presName="horz1" presStyleCnt="0"/>
      <dgm:spPr/>
    </dgm:pt>
    <dgm:pt modelId="{F50B23C7-6E5F-7D47-A0E7-ADB9F4AD0F88}" type="pres">
      <dgm:prSet presAssocID="{BF7B445F-F476-4DA2-80B9-AE0857C0A06D}" presName="tx1" presStyleLbl="revTx" presStyleIdx="4" presStyleCnt="5"/>
      <dgm:spPr/>
    </dgm:pt>
    <dgm:pt modelId="{F3B64B51-BC78-BB49-BBC5-9DB634F0948C}" type="pres">
      <dgm:prSet presAssocID="{BF7B445F-F476-4DA2-80B9-AE0857C0A06D}" presName="vert1" presStyleCnt="0"/>
      <dgm:spPr/>
    </dgm:pt>
  </dgm:ptLst>
  <dgm:cxnLst>
    <dgm:cxn modelId="{FF722007-DB2E-45E6-BE48-714459391DA0}" srcId="{B05CFA9D-B076-4FD1-9D81-A7187F4B484D}" destId="{7EB7FD72-7E88-47EF-91B5-1B765D70607E}" srcOrd="3" destOrd="0" parTransId="{54429351-D7C1-420E-89DC-CE4AB1B805DB}" sibTransId="{B80DBFBF-7900-4550-B1FB-D84A07754FF9}"/>
    <dgm:cxn modelId="{5BAE161F-63EC-284A-973D-01E3C50BC4A4}" type="presOf" srcId="{7EB7FD72-7E88-47EF-91B5-1B765D70607E}" destId="{974AC3D4-6A31-0A4C-A877-D0C9ECCD7346}" srcOrd="0" destOrd="0" presId="urn:microsoft.com/office/officeart/2008/layout/LinedList"/>
    <dgm:cxn modelId="{6F111957-D967-41AB-A0F9-145880CB655A}" srcId="{B05CFA9D-B076-4FD1-9D81-A7187F4B484D}" destId="{BF7B445F-F476-4DA2-80B9-AE0857C0A06D}" srcOrd="4" destOrd="0" parTransId="{71863C2A-B6FC-4703-9F99-D282EB8491A6}" sibTransId="{3E9B6057-CDFC-4C3A-BB5A-142EAAE8F523}"/>
    <dgm:cxn modelId="{3C8A01A1-98C0-4E74-80D2-3FD6142E2CB4}" srcId="{B05CFA9D-B076-4FD1-9D81-A7187F4B484D}" destId="{6299B1EC-B7B8-4E18-8747-9BE271842BCC}" srcOrd="1" destOrd="0" parTransId="{A2527B5F-0630-457E-9A50-7295F8562609}" sibTransId="{0FC089ED-902D-4897-A6C8-1B3DFB2A20A5}"/>
    <dgm:cxn modelId="{431593AC-66F3-294B-AFAE-31B1EE091BAF}" type="presOf" srcId="{E2E57376-F56F-4019-8F29-BA4B7E630AFE}" destId="{26438397-4ABA-7E44-A2FF-23BC10335D9C}" srcOrd="0" destOrd="0" presId="urn:microsoft.com/office/officeart/2008/layout/LinedList"/>
    <dgm:cxn modelId="{254816AF-ED6B-F245-81DA-F74E74296495}" type="presOf" srcId="{6299B1EC-B7B8-4E18-8747-9BE271842BCC}" destId="{C4FD12E8-9657-6A42-A93E-24920AE0847D}" srcOrd="0" destOrd="0" presId="urn:microsoft.com/office/officeart/2008/layout/LinedList"/>
    <dgm:cxn modelId="{72E7E2C3-72A1-4DC2-BDF1-2CD2CA5A02DF}" srcId="{B05CFA9D-B076-4FD1-9D81-A7187F4B484D}" destId="{D23ABF1F-5B69-4F57-B1EA-A0DEA57ACB6C}" srcOrd="2" destOrd="0" parTransId="{7085892D-F799-4D25-A228-FF5314D106EA}" sibTransId="{BA0F0326-E75D-45BD-B62B-26A8374A6471}"/>
    <dgm:cxn modelId="{39CE54CE-3290-264C-B214-0C458F25670A}" type="presOf" srcId="{BF7B445F-F476-4DA2-80B9-AE0857C0A06D}" destId="{F50B23C7-6E5F-7D47-A0E7-ADB9F4AD0F88}" srcOrd="0" destOrd="0" presId="urn:microsoft.com/office/officeart/2008/layout/LinedList"/>
    <dgm:cxn modelId="{544E86D1-1CFD-4DA7-A9AE-587CF9EDD31F}" srcId="{B05CFA9D-B076-4FD1-9D81-A7187F4B484D}" destId="{E2E57376-F56F-4019-8F29-BA4B7E630AFE}" srcOrd="0" destOrd="0" parTransId="{BB46E0A9-6367-4713-919B-AA0B707B4878}" sibTransId="{1603F7E3-58F6-46C7-B9EB-A8BDAD9BD2A1}"/>
    <dgm:cxn modelId="{654E71E7-1611-A244-B94D-264307BD5952}" type="presOf" srcId="{B05CFA9D-B076-4FD1-9D81-A7187F4B484D}" destId="{712EF975-3B65-B04B-8661-BAF91CE173AF}" srcOrd="0" destOrd="0" presId="urn:microsoft.com/office/officeart/2008/layout/LinedList"/>
    <dgm:cxn modelId="{9A0866F3-876F-9747-B2B9-E26CDAF8451A}" type="presOf" srcId="{D23ABF1F-5B69-4F57-B1EA-A0DEA57ACB6C}" destId="{3F93F989-93F3-0F4A-8BF4-499A7C5EF62C}" srcOrd="0" destOrd="0" presId="urn:microsoft.com/office/officeart/2008/layout/LinedList"/>
    <dgm:cxn modelId="{DD974B24-FE95-674E-97E7-8800CE0DF8B5}" type="presParOf" srcId="{712EF975-3B65-B04B-8661-BAF91CE173AF}" destId="{85B760E4-8498-734B-9A43-AA185231FDBF}" srcOrd="0" destOrd="0" presId="urn:microsoft.com/office/officeart/2008/layout/LinedList"/>
    <dgm:cxn modelId="{35571AB6-A63A-CE41-9D53-D27859EB7A58}" type="presParOf" srcId="{712EF975-3B65-B04B-8661-BAF91CE173AF}" destId="{3B44634D-E4FA-9E4F-8181-061F5E14ABA6}" srcOrd="1" destOrd="0" presId="urn:microsoft.com/office/officeart/2008/layout/LinedList"/>
    <dgm:cxn modelId="{7BD5DC75-6C5F-7848-98A1-C4F8F80BFA73}" type="presParOf" srcId="{3B44634D-E4FA-9E4F-8181-061F5E14ABA6}" destId="{26438397-4ABA-7E44-A2FF-23BC10335D9C}" srcOrd="0" destOrd="0" presId="urn:microsoft.com/office/officeart/2008/layout/LinedList"/>
    <dgm:cxn modelId="{B04E067C-3F90-BB42-B6A3-8E50D684CE0C}" type="presParOf" srcId="{3B44634D-E4FA-9E4F-8181-061F5E14ABA6}" destId="{33E85AA6-E975-284C-AF69-F05427EACF60}" srcOrd="1" destOrd="0" presId="urn:microsoft.com/office/officeart/2008/layout/LinedList"/>
    <dgm:cxn modelId="{0C9F2124-9A87-6649-80B9-A7009CA49EBA}" type="presParOf" srcId="{712EF975-3B65-B04B-8661-BAF91CE173AF}" destId="{2F7AABAB-8971-9F43-B2BE-E68F8CA93347}" srcOrd="2" destOrd="0" presId="urn:microsoft.com/office/officeart/2008/layout/LinedList"/>
    <dgm:cxn modelId="{5BD8CBCE-1869-7D48-8D2A-46AB00C420E3}" type="presParOf" srcId="{712EF975-3B65-B04B-8661-BAF91CE173AF}" destId="{8F3F976C-9DA5-5F40-8C77-B97BC52CF9F6}" srcOrd="3" destOrd="0" presId="urn:microsoft.com/office/officeart/2008/layout/LinedList"/>
    <dgm:cxn modelId="{7EA30A19-38B9-F043-9496-2AE676B2BB0A}" type="presParOf" srcId="{8F3F976C-9DA5-5F40-8C77-B97BC52CF9F6}" destId="{C4FD12E8-9657-6A42-A93E-24920AE0847D}" srcOrd="0" destOrd="0" presId="urn:microsoft.com/office/officeart/2008/layout/LinedList"/>
    <dgm:cxn modelId="{AE4DE81B-766E-DA46-A505-9400BA0D0234}" type="presParOf" srcId="{8F3F976C-9DA5-5F40-8C77-B97BC52CF9F6}" destId="{EF709F56-7E5D-5648-9B9F-D28E97C16D1F}" srcOrd="1" destOrd="0" presId="urn:microsoft.com/office/officeart/2008/layout/LinedList"/>
    <dgm:cxn modelId="{A754F38F-5C01-2143-8245-0F976AAB08B1}" type="presParOf" srcId="{712EF975-3B65-B04B-8661-BAF91CE173AF}" destId="{46A12359-07BB-D947-B6FA-153FC85DE496}" srcOrd="4" destOrd="0" presId="urn:microsoft.com/office/officeart/2008/layout/LinedList"/>
    <dgm:cxn modelId="{150CB090-DE31-8949-AE32-8DC40B8CABFB}" type="presParOf" srcId="{712EF975-3B65-B04B-8661-BAF91CE173AF}" destId="{6495B876-FE06-F147-A643-184E009BC5D6}" srcOrd="5" destOrd="0" presId="urn:microsoft.com/office/officeart/2008/layout/LinedList"/>
    <dgm:cxn modelId="{32BD2DDF-C9F0-BB4D-A72B-4D3B2CD79328}" type="presParOf" srcId="{6495B876-FE06-F147-A643-184E009BC5D6}" destId="{3F93F989-93F3-0F4A-8BF4-499A7C5EF62C}" srcOrd="0" destOrd="0" presId="urn:microsoft.com/office/officeart/2008/layout/LinedList"/>
    <dgm:cxn modelId="{86C6068C-603B-7D4B-94DE-295B619EBB32}" type="presParOf" srcId="{6495B876-FE06-F147-A643-184E009BC5D6}" destId="{FB330925-74B0-A440-9F2A-7E1DC3910692}" srcOrd="1" destOrd="0" presId="urn:microsoft.com/office/officeart/2008/layout/LinedList"/>
    <dgm:cxn modelId="{D9B9C348-83AE-C240-88FA-0F7A90B9E3E5}" type="presParOf" srcId="{712EF975-3B65-B04B-8661-BAF91CE173AF}" destId="{82012D11-DE4E-BA41-A44F-A102C059AE6F}" srcOrd="6" destOrd="0" presId="urn:microsoft.com/office/officeart/2008/layout/LinedList"/>
    <dgm:cxn modelId="{17B77FB5-A851-914F-A19C-641539DB4D12}" type="presParOf" srcId="{712EF975-3B65-B04B-8661-BAF91CE173AF}" destId="{5FEE61C6-7B26-D34A-8801-57CE2047ECAA}" srcOrd="7" destOrd="0" presId="urn:microsoft.com/office/officeart/2008/layout/LinedList"/>
    <dgm:cxn modelId="{74ADE78D-A2DF-594F-A192-2E478F5AF691}" type="presParOf" srcId="{5FEE61C6-7B26-D34A-8801-57CE2047ECAA}" destId="{974AC3D4-6A31-0A4C-A877-D0C9ECCD7346}" srcOrd="0" destOrd="0" presId="urn:microsoft.com/office/officeart/2008/layout/LinedList"/>
    <dgm:cxn modelId="{2EA2961E-FFD6-154F-93E9-A100F67748F4}" type="presParOf" srcId="{5FEE61C6-7B26-D34A-8801-57CE2047ECAA}" destId="{F9B80A16-C495-B749-B77F-58BF6E6C9FFF}" srcOrd="1" destOrd="0" presId="urn:microsoft.com/office/officeart/2008/layout/LinedList"/>
    <dgm:cxn modelId="{46A36174-1EB9-4D47-87D3-659C1E09317F}" type="presParOf" srcId="{712EF975-3B65-B04B-8661-BAF91CE173AF}" destId="{93A58001-D032-5D47-AA1B-2225BE0EC032}" srcOrd="8" destOrd="0" presId="urn:microsoft.com/office/officeart/2008/layout/LinedList"/>
    <dgm:cxn modelId="{F4E1DE96-F444-C54B-953B-ECE9CB4241A1}" type="presParOf" srcId="{712EF975-3B65-B04B-8661-BAF91CE173AF}" destId="{34F9709A-9704-934F-921D-9A2A276B2F1A}" srcOrd="9" destOrd="0" presId="urn:microsoft.com/office/officeart/2008/layout/LinedList"/>
    <dgm:cxn modelId="{CDA2A212-AD3B-AE4B-A99D-81780345ED9B}" type="presParOf" srcId="{34F9709A-9704-934F-921D-9A2A276B2F1A}" destId="{F50B23C7-6E5F-7D47-A0E7-ADB9F4AD0F88}" srcOrd="0" destOrd="0" presId="urn:microsoft.com/office/officeart/2008/layout/LinedList"/>
    <dgm:cxn modelId="{0B2DA0F4-079E-814A-A20C-312CBF46CAB1}" type="presParOf" srcId="{34F9709A-9704-934F-921D-9A2A276B2F1A}" destId="{F3B64B51-BC78-BB49-BBC5-9DB634F0948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4EF562-2100-4888-9E41-703F503239F6}"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EBEE355A-E8B9-426E-9D87-BB2CFB035FC1}">
      <dgm:prSet/>
      <dgm:spPr/>
      <dgm:t>
        <a:bodyPr/>
        <a:lstStyle/>
        <a:p>
          <a:r>
            <a:rPr lang="en-US" dirty="0"/>
            <a:t>What information will the parents require from officials assigned to the Parent Waiting Area? </a:t>
          </a:r>
        </a:p>
      </dgm:t>
    </dgm:pt>
    <dgm:pt modelId="{71E8D316-D180-4C55-B103-7CF88636D177}" type="parTrans" cxnId="{90AC3EAA-7E3F-4EEF-929F-2BDDAC159F8B}">
      <dgm:prSet/>
      <dgm:spPr/>
      <dgm:t>
        <a:bodyPr/>
        <a:lstStyle/>
        <a:p>
          <a:endParaRPr lang="en-US"/>
        </a:p>
      </dgm:t>
    </dgm:pt>
    <dgm:pt modelId="{11E7D706-3DA9-44BE-B833-ACAC4CBAD7B9}" type="sibTrans" cxnId="{90AC3EAA-7E3F-4EEF-929F-2BDDAC159F8B}">
      <dgm:prSet phldrT="01"/>
      <dgm:spPr/>
      <dgm:t>
        <a:bodyPr/>
        <a:lstStyle/>
        <a:p>
          <a:r>
            <a:rPr lang="en-US"/>
            <a:t>01</a:t>
          </a:r>
        </a:p>
      </dgm:t>
    </dgm:pt>
    <dgm:pt modelId="{CD41D6BD-C80F-4A50-BB6C-832CB8657463}">
      <dgm:prSet/>
      <dgm:spPr/>
      <dgm:t>
        <a:bodyPr/>
        <a:lstStyle/>
        <a:p>
          <a:r>
            <a:rPr lang="en-US"/>
            <a:t>Why is it critical to notify parents and have them escorted to the Reunification Center look routine?</a:t>
          </a:r>
        </a:p>
      </dgm:t>
    </dgm:pt>
    <dgm:pt modelId="{6579C209-111C-442F-B5E3-2F691815DABA}" type="parTrans" cxnId="{9D009D2E-85E7-4B50-916D-9A6752667E9C}">
      <dgm:prSet/>
      <dgm:spPr/>
      <dgm:t>
        <a:bodyPr/>
        <a:lstStyle/>
        <a:p>
          <a:endParaRPr lang="en-US"/>
        </a:p>
      </dgm:t>
    </dgm:pt>
    <dgm:pt modelId="{3149E81F-899E-47C7-8408-1C44DE4C35A6}" type="sibTrans" cxnId="{9D009D2E-85E7-4B50-916D-9A6752667E9C}">
      <dgm:prSet phldrT="02"/>
      <dgm:spPr/>
      <dgm:t>
        <a:bodyPr/>
        <a:lstStyle/>
        <a:p>
          <a:r>
            <a:rPr lang="en-US"/>
            <a:t>02</a:t>
          </a:r>
        </a:p>
      </dgm:t>
    </dgm:pt>
    <dgm:pt modelId="{C6CAEDA9-11A2-4AD4-AE4B-3A27F76CA10A}">
      <dgm:prSet/>
      <dgm:spPr/>
      <dgm:t>
        <a:bodyPr/>
        <a:lstStyle/>
        <a:p>
          <a:r>
            <a:rPr lang="en-US"/>
            <a:t>Reunification will be emotional.  What issues can this cause?</a:t>
          </a:r>
        </a:p>
      </dgm:t>
    </dgm:pt>
    <dgm:pt modelId="{35C5E0E9-45D8-49B5-A157-84097A3C662D}" type="parTrans" cxnId="{20F920D8-7EBC-407C-8EDF-B506DA0484DB}">
      <dgm:prSet/>
      <dgm:spPr/>
      <dgm:t>
        <a:bodyPr/>
        <a:lstStyle/>
        <a:p>
          <a:endParaRPr lang="en-US"/>
        </a:p>
      </dgm:t>
    </dgm:pt>
    <dgm:pt modelId="{AE8F7A76-9164-4F54-8044-D7B2394E5BD2}" type="sibTrans" cxnId="{20F920D8-7EBC-407C-8EDF-B506DA0484DB}">
      <dgm:prSet phldrT="03"/>
      <dgm:spPr/>
      <dgm:t>
        <a:bodyPr/>
        <a:lstStyle/>
        <a:p>
          <a:r>
            <a:rPr lang="en-US"/>
            <a:t>03</a:t>
          </a:r>
        </a:p>
      </dgm:t>
    </dgm:pt>
    <dgm:pt modelId="{F94CEA04-1457-F14D-A819-36236501A035}" type="pres">
      <dgm:prSet presAssocID="{3B4EF562-2100-4888-9E41-703F503239F6}" presName="Name0" presStyleCnt="0">
        <dgm:presLayoutVars>
          <dgm:animLvl val="lvl"/>
          <dgm:resizeHandles val="exact"/>
        </dgm:presLayoutVars>
      </dgm:prSet>
      <dgm:spPr/>
    </dgm:pt>
    <dgm:pt modelId="{F99F61C1-8B5A-0141-AE6C-308C047CBDA8}" type="pres">
      <dgm:prSet presAssocID="{EBEE355A-E8B9-426E-9D87-BB2CFB035FC1}" presName="compositeNode" presStyleCnt="0">
        <dgm:presLayoutVars>
          <dgm:bulletEnabled val="1"/>
        </dgm:presLayoutVars>
      </dgm:prSet>
      <dgm:spPr/>
    </dgm:pt>
    <dgm:pt modelId="{48A9FB21-F06A-224A-BB75-2DB80701CA01}" type="pres">
      <dgm:prSet presAssocID="{EBEE355A-E8B9-426E-9D87-BB2CFB035FC1}" presName="bgRect" presStyleLbl="alignNode1" presStyleIdx="0" presStyleCnt="3"/>
      <dgm:spPr/>
    </dgm:pt>
    <dgm:pt modelId="{2688DDEF-243E-9440-A02F-8AA854AB572F}" type="pres">
      <dgm:prSet presAssocID="{11E7D706-3DA9-44BE-B833-ACAC4CBAD7B9}" presName="sibTransNodeRect" presStyleLbl="alignNode1" presStyleIdx="0" presStyleCnt="3">
        <dgm:presLayoutVars>
          <dgm:chMax val="0"/>
          <dgm:bulletEnabled val="1"/>
        </dgm:presLayoutVars>
      </dgm:prSet>
      <dgm:spPr/>
    </dgm:pt>
    <dgm:pt modelId="{33F6766B-BFBC-D940-8E96-73DA2196B4D1}" type="pres">
      <dgm:prSet presAssocID="{EBEE355A-E8B9-426E-9D87-BB2CFB035FC1}" presName="nodeRect" presStyleLbl="alignNode1" presStyleIdx="0" presStyleCnt="3">
        <dgm:presLayoutVars>
          <dgm:bulletEnabled val="1"/>
        </dgm:presLayoutVars>
      </dgm:prSet>
      <dgm:spPr/>
    </dgm:pt>
    <dgm:pt modelId="{546A4353-B701-DB43-9486-02509F282F6F}" type="pres">
      <dgm:prSet presAssocID="{11E7D706-3DA9-44BE-B833-ACAC4CBAD7B9}" presName="sibTrans" presStyleCnt="0"/>
      <dgm:spPr/>
    </dgm:pt>
    <dgm:pt modelId="{0257D4E4-502A-374F-8A84-8A35AD820612}" type="pres">
      <dgm:prSet presAssocID="{CD41D6BD-C80F-4A50-BB6C-832CB8657463}" presName="compositeNode" presStyleCnt="0">
        <dgm:presLayoutVars>
          <dgm:bulletEnabled val="1"/>
        </dgm:presLayoutVars>
      </dgm:prSet>
      <dgm:spPr/>
    </dgm:pt>
    <dgm:pt modelId="{C65CB8E1-565E-EB41-BB87-A6679DB545E0}" type="pres">
      <dgm:prSet presAssocID="{CD41D6BD-C80F-4A50-BB6C-832CB8657463}" presName="bgRect" presStyleLbl="alignNode1" presStyleIdx="1" presStyleCnt="3"/>
      <dgm:spPr/>
    </dgm:pt>
    <dgm:pt modelId="{11458FEE-3FD8-B245-9525-1FD4148F42A4}" type="pres">
      <dgm:prSet presAssocID="{3149E81F-899E-47C7-8408-1C44DE4C35A6}" presName="sibTransNodeRect" presStyleLbl="alignNode1" presStyleIdx="1" presStyleCnt="3">
        <dgm:presLayoutVars>
          <dgm:chMax val="0"/>
          <dgm:bulletEnabled val="1"/>
        </dgm:presLayoutVars>
      </dgm:prSet>
      <dgm:spPr/>
    </dgm:pt>
    <dgm:pt modelId="{DE85FFFD-A324-354B-8EBE-2ECC6EBFB459}" type="pres">
      <dgm:prSet presAssocID="{CD41D6BD-C80F-4A50-BB6C-832CB8657463}" presName="nodeRect" presStyleLbl="alignNode1" presStyleIdx="1" presStyleCnt="3">
        <dgm:presLayoutVars>
          <dgm:bulletEnabled val="1"/>
        </dgm:presLayoutVars>
      </dgm:prSet>
      <dgm:spPr/>
    </dgm:pt>
    <dgm:pt modelId="{73B6B629-B138-D84E-880B-E35FC675DE1B}" type="pres">
      <dgm:prSet presAssocID="{3149E81F-899E-47C7-8408-1C44DE4C35A6}" presName="sibTrans" presStyleCnt="0"/>
      <dgm:spPr/>
    </dgm:pt>
    <dgm:pt modelId="{7296A7AF-601C-FD40-AF1C-36E0D9D062F3}" type="pres">
      <dgm:prSet presAssocID="{C6CAEDA9-11A2-4AD4-AE4B-3A27F76CA10A}" presName="compositeNode" presStyleCnt="0">
        <dgm:presLayoutVars>
          <dgm:bulletEnabled val="1"/>
        </dgm:presLayoutVars>
      </dgm:prSet>
      <dgm:spPr/>
    </dgm:pt>
    <dgm:pt modelId="{5C4D40A0-677F-A449-9891-32733C015A29}" type="pres">
      <dgm:prSet presAssocID="{C6CAEDA9-11A2-4AD4-AE4B-3A27F76CA10A}" presName="bgRect" presStyleLbl="alignNode1" presStyleIdx="2" presStyleCnt="3"/>
      <dgm:spPr/>
    </dgm:pt>
    <dgm:pt modelId="{FCA699A9-B9AA-504B-A721-A72D24811A02}" type="pres">
      <dgm:prSet presAssocID="{AE8F7A76-9164-4F54-8044-D7B2394E5BD2}" presName="sibTransNodeRect" presStyleLbl="alignNode1" presStyleIdx="2" presStyleCnt="3">
        <dgm:presLayoutVars>
          <dgm:chMax val="0"/>
          <dgm:bulletEnabled val="1"/>
        </dgm:presLayoutVars>
      </dgm:prSet>
      <dgm:spPr/>
    </dgm:pt>
    <dgm:pt modelId="{7195A99F-C78C-2F49-AAF3-E7AE103BE40C}" type="pres">
      <dgm:prSet presAssocID="{C6CAEDA9-11A2-4AD4-AE4B-3A27F76CA10A}" presName="nodeRect" presStyleLbl="alignNode1" presStyleIdx="2" presStyleCnt="3">
        <dgm:presLayoutVars>
          <dgm:bulletEnabled val="1"/>
        </dgm:presLayoutVars>
      </dgm:prSet>
      <dgm:spPr/>
    </dgm:pt>
  </dgm:ptLst>
  <dgm:cxnLst>
    <dgm:cxn modelId="{734C0822-F38B-734E-964B-CACA0E1910D8}" type="presOf" srcId="{3149E81F-899E-47C7-8408-1C44DE4C35A6}" destId="{11458FEE-3FD8-B245-9525-1FD4148F42A4}" srcOrd="0" destOrd="0" presId="urn:microsoft.com/office/officeart/2016/7/layout/LinearBlockProcessNumbered"/>
    <dgm:cxn modelId="{9D009D2E-85E7-4B50-916D-9A6752667E9C}" srcId="{3B4EF562-2100-4888-9E41-703F503239F6}" destId="{CD41D6BD-C80F-4A50-BB6C-832CB8657463}" srcOrd="1" destOrd="0" parTransId="{6579C209-111C-442F-B5E3-2F691815DABA}" sibTransId="{3149E81F-899E-47C7-8408-1C44DE4C35A6}"/>
    <dgm:cxn modelId="{08FDC62E-832C-4F41-8AB2-0789B5A45F9C}" type="presOf" srcId="{EBEE355A-E8B9-426E-9D87-BB2CFB035FC1}" destId="{48A9FB21-F06A-224A-BB75-2DB80701CA01}" srcOrd="0" destOrd="0" presId="urn:microsoft.com/office/officeart/2016/7/layout/LinearBlockProcessNumbered"/>
    <dgm:cxn modelId="{4FB8CC4A-BA5F-FA49-949A-7930CD718980}" type="presOf" srcId="{3B4EF562-2100-4888-9E41-703F503239F6}" destId="{F94CEA04-1457-F14D-A819-36236501A035}" srcOrd="0" destOrd="0" presId="urn:microsoft.com/office/officeart/2016/7/layout/LinearBlockProcessNumbered"/>
    <dgm:cxn modelId="{909B6D5B-9577-C54D-96C3-1F1E00642F0D}" type="presOf" srcId="{C6CAEDA9-11A2-4AD4-AE4B-3A27F76CA10A}" destId="{7195A99F-C78C-2F49-AAF3-E7AE103BE40C}" srcOrd="1" destOrd="0" presId="urn:microsoft.com/office/officeart/2016/7/layout/LinearBlockProcessNumbered"/>
    <dgm:cxn modelId="{50B17A71-EB60-4C44-8D80-6DEB13477447}" type="presOf" srcId="{11E7D706-3DA9-44BE-B833-ACAC4CBAD7B9}" destId="{2688DDEF-243E-9440-A02F-8AA854AB572F}" srcOrd="0" destOrd="0" presId="urn:microsoft.com/office/officeart/2016/7/layout/LinearBlockProcessNumbered"/>
    <dgm:cxn modelId="{90AC3EAA-7E3F-4EEF-929F-2BDDAC159F8B}" srcId="{3B4EF562-2100-4888-9E41-703F503239F6}" destId="{EBEE355A-E8B9-426E-9D87-BB2CFB035FC1}" srcOrd="0" destOrd="0" parTransId="{71E8D316-D180-4C55-B103-7CF88636D177}" sibTransId="{11E7D706-3DA9-44BE-B833-ACAC4CBAD7B9}"/>
    <dgm:cxn modelId="{EE22A5C9-805A-A046-9D21-E3958AB602B7}" type="presOf" srcId="{EBEE355A-E8B9-426E-9D87-BB2CFB035FC1}" destId="{33F6766B-BFBC-D940-8E96-73DA2196B4D1}" srcOrd="1" destOrd="0" presId="urn:microsoft.com/office/officeart/2016/7/layout/LinearBlockProcessNumbered"/>
    <dgm:cxn modelId="{D6B1DBC9-B6E0-3D4B-8B27-FF582711340F}" type="presOf" srcId="{CD41D6BD-C80F-4A50-BB6C-832CB8657463}" destId="{C65CB8E1-565E-EB41-BB87-A6679DB545E0}" srcOrd="0" destOrd="0" presId="urn:microsoft.com/office/officeart/2016/7/layout/LinearBlockProcessNumbered"/>
    <dgm:cxn modelId="{5A2AF7CE-6425-8E4C-9B97-C9DB803112D7}" type="presOf" srcId="{C6CAEDA9-11A2-4AD4-AE4B-3A27F76CA10A}" destId="{5C4D40A0-677F-A449-9891-32733C015A29}" srcOrd="0" destOrd="0" presId="urn:microsoft.com/office/officeart/2016/7/layout/LinearBlockProcessNumbered"/>
    <dgm:cxn modelId="{20F920D8-7EBC-407C-8EDF-B506DA0484DB}" srcId="{3B4EF562-2100-4888-9E41-703F503239F6}" destId="{C6CAEDA9-11A2-4AD4-AE4B-3A27F76CA10A}" srcOrd="2" destOrd="0" parTransId="{35C5E0E9-45D8-49B5-A157-84097A3C662D}" sibTransId="{AE8F7A76-9164-4F54-8044-D7B2394E5BD2}"/>
    <dgm:cxn modelId="{4D43A9E8-575C-3746-B75B-CDBCDA9F89C4}" type="presOf" srcId="{AE8F7A76-9164-4F54-8044-D7B2394E5BD2}" destId="{FCA699A9-B9AA-504B-A721-A72D24811A02}" srcOrd="0" destOrd="0" presId="urn:microsoft.com/office/officeart/2016/7/layout/LinearBlockProcessNumbered"/>
    <dgm:cxn modelId="{2B4E41F8-E65B-0948-A5A6-DF89BECF4A98}" type="presOf" srcId="{CD41D6BD-C80F-4A50-BB6C-832CB8657463}" destId="{DE85FFFD-A324-354B-8EBE-2ECC6EBFB459}" srcOrd="1" destOrd="0" presId="urn:microsoft.com/office/officeart/2016/7/layout/LinearBlockProcessNumbered"/>
    <dgm:cxn modelId="{9C216131-0D7D-0D45-8F33-67CA9D445621}" type="presParOf" srcId="{F94CEA04-1457-F14D-A819-36236501A035}" destId="{F99F61C1-8B5A-0141-AE6C-308C047CBDA8}" srcOrd="0" destOrd="0" presId="urn:microsoft.com/office/officeart/2016/7/layout/LinearBlockProcessNumbered"/>
    <dgm:cxn modelId="{C71AF3F9-B63D-134B-BC16-33D1ED545285}" type="presParOf" srcId="{F99F61C1-8B5A-0141-AE6C-308C047CBDA8}" destId="{48A9FB21-F06A-224A-BB75-2DB80701CA01}" srcOrd="0" destOrd="0" presId="urn:microsoft.com/office/officeart/2016/7/layout/LinearBlockProcessNumbered"/>
    <dgm:cxn modelId="{50C0181A-19B3-6E47-B0BC-4B7638DEF2F1}" type="presParOf" srcId="{F99F61C1-8B5A-0141-AE6C-308C047CBDA8}" destId="{2688DDEF-243E-9440-A02F-8AA854AB572F}" srcOrd="1" destOrd="0" presId="urn:microsoft.com/office/officeart/2016/7/layout/LinearBlockProcessNumbered"/>
    <dgm:cxn modelId="{C399DE67-C4A8-A242-A923-1D5389FB80DD}" type="presParOf" srcId="{F99F61C1-8B5A-0141-AE6C-308C047CBDA8}" destId="{33F6766B-BFBC-D940-8E96-73DA2196B4D1}" srcOrd="2" destOrd="0" presId="urn:microsoft.com/office/officeart/2016/7/layout/LinearBlockProcessNumbered"/>
    <dgm:cxn modelId="{C47C0687-D2B7-864E-B51E-28A5C60B6FF3}" type="presParOf" srcId="{F94CEA04-1457-F14D-A819-36236501A035}" destId="{546A4353-B701-DB43-9486-02509F282F6F}" srcOrd="1" destOrd="0" presId="urn:microsoft.com/office/officeart/2016/7/layout/LinearBlockProcessNumbered"/>
    <dgm:cxn modelId="{80C78E9F-DABA-5746-A94C-977E33DE894D}" type="presParOf" srcId="{F94CEA04-1457-F14D-A819-36236501A035}" destId="{0257D4E4-502A-374F-8A84-8A35AD820612}" srcOrd="2" destOrd="0" presId="urn:microsoft.com/office/officeart/2016/7/layout/LinearBlockProcessNumbered"/>
    <dgm:cxn modelId="{E47DD5C4-7E42-6845-AA6C-D9F9EEFD674C}" type="presParOf" srcId="{0257D4E4-502A-374F-8A84-8A35AD820612}" destId="{C65CB8E1-565E-EB41-BB87-A6679DB545E0}" srcOrd="0" destOrd="0" presId="urn:microsoft.com/office/officeart/2016/7/layout/LinearBlockProcessNumbered"/>
    <dgm:cxn modelId="{BBAB69A6-280C-184B-9F69-7585D5767E94}" type="presParOf" srcId="{0257D4E4-502A-374F-8A84-8A35AD820612}" destId="{11458FEE-3FD8-B245-9525-1FD4148F42A4}" srcOrd="1" destOrd="0" presId="urn:microsoft.com/office/officeart/2016/7/layout/LinearBlockProcessNumbered"/>
    <dgm:cxn modelId="{39C2B42D-8EBD-3F44-81BE-80DFAD4E18BA}" type="presParOf" srcId="{0257D4E4-502A-374F-8A84-8A35AD820612}" destId="{DE85FFFD-A324-354B-8EBE-2ECC6EBFB459}" srcOrd="2" destOrd="0" presId="urn:microsoft.com/office/officeart/2016/7/layout/LinearBlockProcessNumbered"/>
    <dgm:cxn modelId="{7DB41358-EF0C-9647-AA38-1CA839CBC2EE}" type="presParOf" srcId="{F94CEA04-1457-F14D-A819-36236501A035}" destId="{73B6B629-B138-D84E-880B-E35FC675DE1B}" srcOrd="3" destOrd="0" presId="urn:microsoft.com/office/officeart/2016/7/layout/LinearBlockProcessNumbered"/>
    <dgm:cxn modelId="{074B78E5-366A-3A44-AC4C-EB058D475FE5}" type="presParOf" srcId="{F94CEA04-1457-F14D-A819-36236501A035}" destId="{7296A7AF-601C-FD40-AF1C-36E0D9D062F3}" srcOrd="4" destOrd="0" presId="urn:microsoft.com/office/officeart/2016/7/layout/LinearBlockProcessNumbered"/>
    <dgm:cxn modelId="{C99DE2E8-3D8D-1844-A08A-C83C1581150E}" type="presParOf" srcId="{7296A7AF-601C-FD40-AF1C-36E0D9D062F3}" destId="{5C4D40A0-677F-A449-9891-32733C015A29}" srcOrd="0" destOrd="0" presId="urn:microsoft.com/office/officeart/2016/7/layout/LinearBlockProcessNumbered"/>
    <dgm:cxn modelId="{291DA119-DDD4-8B41-A151-30D2AB456046}" type="presParOf" srcId="{7296A7AF-601C-FD40-AF1C-36E0D9D062F3}" destId="{FCA699A9-B9AA-504B-A721-A72D24811A02}" srcOrd="1" destOrd="0" presId="urn:microsoft.com/office/officeart/2016/7/layout/LinearBlockProcessNumbered"/>
    <dgm:cxn modelId="{C812656F-4EC5-9A4F-931F-43D8367C2E3F}" type="presParOf" srcId="{7296A7AF-601C-FD40-AF1C-36E0D9D062F3}" destId="{7195A99F-C78C-2F49-AAF3-E7AE103BE40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3647F-1D3D-6D45-8D5C-C7199FE15C30}">
      <dsp:nvSpPr>
        <dsp:cNvPr id="0" name=""/>
        <dsp:cNvSpPr/>
      </dsp:nvSpPr>
      <dsp:spPr>
        <a:xfrm>
          <a:off x="0" y="25483"/>
          <a:ext cx="10677144" cy="7956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Who will be in over-all charge of an armed intruder event at a school?  The superintendent?  The principal?  The police?  Fire?  Emergency Medical?  </a:t>
          </a:r>
        </a:p>
      </dsp:txBody>
      <dsp:txXfrm>
        <a:off x="38838" y="64321"/>
        <a:ext cx="10599468" cy="717924"/>
      </dsp:txXfrm>
    </dsp:sp>
    <dsp:sp modelId="{47309E26-3948-CC41-B4CA-66BD0DAC9FC7}">
      <dsp:nvSpPr>
        <dsp:cNvPr id="0" name=""/>
        <dsp:cNvSpPr/>
      </dsp:nvSpPr>
      <dsp:spPr>
        <a:xfrm>
          <a:off x="0" y="821083"/>
          <a:ext cx="10677144"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99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t>Hint: it is not any school district person!</a:t>
          </a:r>
          <a:endParaRPr lang="en-US" sz="1600" kern="1200"/>
        </a:p>
      </dsp:txBody>
      <dsp:txXfrm>
        <a:off x="0" y="821083"/>
        <a:ext cx="10677144" cy="331200"/>
      </dsp:txXfrm>
    </dsp:sp>
    <dsp:sp modelId="{96FAEDBF-B4B6-8C43-AC90-F1E9BCAABC76}">
      <dsp:nvSpPr>
        <dsp:cNvPr id="0" name=""/>
        <dsp:cNvSpPr/>
      </dsp:nvSpPr>
      <dsp:spPr>
        <a:xfrm>
          <a:off x="0" y="1152283"/>
          <a:ext cx="10677144" cy="7956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What is the title of the person in charge?</a:t>
          </a:r>
        </a:p>
      </dsp:txBody>
      <dsp:txXfrm>
        <a:off x="38838" y="1191121"/>
        <a:ext cx="10599468" cy="717924"/>
      </dsp:txXfrm>
    </dsp:sp>
    <dsp:sp modelId="{294EA4CF-1E68-AA4E-92E0-074882537748}">
      <dsp:nvSpPr>
        <dsp:cNvPr id="0" name=""/>
        <dsp:cNvSpPr/>
      </dsp:nvSpPr>
      <dsp:spPr>
        <a:xfrm>
          <a:off x="0" y="1947883"/>
          <a:ext cx="10677144"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99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1" kern="1200"/>
            <a:t>If you do not know, then you need </a:t>
          </a:r>
          <a:r>
            <a:rPr lang="en-US" sz="1600" b="1" i="1" kern="1200"/>
            <a:t>incident command </a:t>
          </a:r>
          <a:r>
            <a:rPr lang="en-US" sz="1600" i="1" kern="1200"/>
            <a:t>training.  This is offered for free by FEMA and is completely online.  It should be mandatory training for </a:t>
          </a:r>
          <a:r>
            <a:rPr lang="en-US" sz="1600" b="1" i="1" u="sng" kern="1200"/>
            <a:t>all</a:t>
          </a:r>
          <a:r>
            <a:rPr lang="en-US" sz="1600" i="1" kern="1200"/>
            <a:t> adults employed by the school district.  </a:t>
          </a:r>
          <a:endParaRPr lang="en-US" sz="1600" kern="1200"/>
        </a:p>
      </dsp:txBody>
      <dsp:txXfrm>
        <a:off x="0" y="1947883"/>
        <a:ext cx="10677144" cy="496800"/>
      </dsp:txXfrm>
    </dsp:sp>
    <dsp:sp modelId="{1601D629-4E82-FA4F-AECA-D5136A5F8F04}">
      <dsp:nvSpPr>
        <dsp:cNvPr id="0" name=""/>
        <dsp:cNvSpPr/>
      </dsp:nvSpPr>
      <dsp:spPr>
        <a:xfrm>
          <a:off x="0" y="2444683"/>
          <a:ext cx="10677144" cy="7956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Reunification Center: who is in charge of what is happening (except for security)?</a:t>
          </a:r>
        </a:p>
      </dsp:txBody>
      <dsp:txXfrm>
        <a:off x="38838" y="2483521"/>
        <a:ext cx="10599468"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69F3B-ADA2-6641-A11B-EB7C48EAA1E5}">
      <dsp:nvSpPr>
        <dsp:cNvPr id="0" name=""/>
        <dsp:cNvSpPr/>
      </dsp:nvSpPr>
      <dsp:spPr>
        <a:xfrm>
          <a:off x="0" y="2431"/>
          <a:ext cx="56640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8B6D9-CB6F-8E4B-9301-F8E067AC158D}">
      <dsp:nvSpPr>
        <dsp:cNvPr id="0" name=""/>
        <dsp:cNvSpPr/>
      </dsp:nvSpPr>
      <dsp:spPr>
        <a:xfrm>
          <a:off x="0" y="2431"/>
          <a:ext cx="5664038" cy="1658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Students/others killed may be left in place for several hours.  This is due to legal necessity (coroner must release the body before it is disturbed) and due to crime scene considerations (photography and evidence collection). </a:t>
          </a:r>
        </a:p>
      </dsp:txBody>
      <dsp:txXfrm>
        <a:off x="0" y="2431"/>
        <a:ext cx="5664038" cy="1658277"/>
      </dsp:txXfrm>
    </dsp:sp>
    <dsp:sp modelId="{DDA1972B-2AAC-A149-BCF2-A2BD69E80375}">
      <dsp:nvSpPr>
        <dsp:cNvPr id="0" name=""/>
        <dsp:cNvSpPr/>
      </dsp:nvSpPr>
      <dsp:spPr>
        <a:xfrm>
          <a:off x="0" y="1660708"/>
          <a:ext cx="5664038" cy="0"/>
        </a:xfrm>
        <a:prstGeom prst="line">
          <a:avLst/>
        </a:prstGeom>
        <a:solidFill>
          <a:schemeClr val="accent2">
            <a:hueOff val="-751789"/>
            <a:satOff val="-301"/>
            <a:lumOff val="3529"/>
            <a:alphaOff val="0"/>
          </a:schemeClr>
        </a:solidFill>
        <a:ln w="12700" cap="flat" cmpd="sng" algn="ctr">
          <a:solidFill>
            <a:schemeClr val="accent2">
              <a:hueOff val="-751789"/>
              <a:satOff val="-301"/>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35D84-5152-AC4D-A17F-6439B5504B65}">
      <dsp:nvSpPr>
        <dsp:cNvPr id="0" name=""/>
        <dsp:cNvSpPr/>
      </dsp:nvSpPr>
      <dsp:spPr>
        <a:xfrm>
          <a:off x="0" y="1660708"/>
          <a:ext cx="5664038" cy="1658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Injured students will be removed immediately from the crime scene (regardless of evidentiary considerations) when the immediate threat is resolved.</a:t>
          </a:r>
        </a:p>
      </dsp:txBody>
      <dsp:txXfrm>
        <a:off x="0" y="1660708"/>
        <a:ext cx="5664038" cy="1658277"/>
      </dsp:txXfrm>
    </dsp:sp>
    <dsp:sp modelId="{FC5C5883-2C4F-4A43-89F9-8821EFA3B56D}">
      <dsp:nvSpPr>
        <dsp:cNvPr id="0" name=""/>
        <dsp:cNvSpPr/>
      </dsp:nvSpPr>
      <dsp:spPr>
        <a:xfrm>
          <a:off x="0" y="3318985"/>
          <a:ext cx="5664038" cy="0"/>
        </a:xfrm>
        <a:prstGeom prst="line">
          <a:avLst/>
        </a:prstGeom>
        <a:solidFill>
          <a:schemeClr val="accent2">
            <a:hueOff val="-1503578"/>
            <a:satOff val="-602"/>
            <a:lumOff val="7058"/>
            <a:alphaOff val="0"/>
          </a:schemeClr>
        </a:solidFill>
        <a:ln w="12700" cap="flat" cmpd="sng" algn="ctr">
          <a:solidFill>
            <a:schemeClr val="accent2">
              <a:hueOff val="-1503578"/>
              <a:satOff val="-602"/>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2758F-4D87-AB48-B0E6-156EFB199B5E}">
      <dsp:nvSpPr>
        <dsp:cNvPr id="0" name=""/>
        <dsp:cNvSpPr/>
      </dsp:nvSpPr>
      <dsp:spPr>
        <a:xfrm>
          <a:off x="0" y="3318985"/>
          <a:ext cx="5664038" cy="1658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Injured may be loaded into ambulances and taken to several different hospitals.  Perhaps even out-of-state hospitals.  Tracking the injured can be complex.</a:t>
          </a:r>
        </a:p>
      </dsp:txBody>
      <dsp:txXfrm>
        <a:off x="0" y="3318985"/>
        <a:ext cx="5664038" cy="1658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5F24A-109B-0B42-AEC5-B5FF253A4FDC}">
      <dsp:nvSpPr>
        <dsp:cNvPr id="0" name=""/>
        <dsp:cNvSpPr/>
      </dsp:nvSpPr>
      <dsp:spPr>
        <a:xfrm>
          <a:off x="0" y="186644"/>
          <a:ext cx="7230979" cy="1039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1. Superintendent and Incident Commander (Police Chief) at Main Command Post (MCP) agree to activate FRC.</a:t>
          </a:r>
        </a:p>
      </dsp:txBody>
      <dsp:txXfrm>
        <a:off x="50732" y="237376"/>
        <a:ext cx="7129515" cy="937788"/>
      </dsp:txXfrm>
    </dsp:sp>
    <dsp:sp modelId="{984AC3E3-3BC7-9C43-B457-BFCB3E33F80A}">
      <dsp:nvSpPr>
        <dsp:cNvPr id="0" name=""/>
        <dsp:cNvSpPr/>
      </dsp:nvSpPr>
      <dsp:spPr>
        <a:xfrm>
          <a:off x="0" y="1225896"/>
          <a:ext cx="7230979"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58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i="1" kern="1200"/>
            <a:t>Consider security needs (for bus transport; for site security)</a:t>
          </a:r>
          <a:endParaRPr lang="en-US" sz="1500" kern="1200"/>
        </a:p>
        <a:p>
          <a:pPr marL="114300" lvl="1" indent="-114300" algn="l" defTabSz="666750">
            <a:lnSpc>
              <a:spcPct val="90000"/>
            </a:lnSpc>
            <a:spcBef>
              <a:spcPct val="0"/>
            </a:spcBef>
            <a:spcAft>
              <a:spcPct val="20000"/>
            </a:spcAft>
            <a:buChar char="•"/>
          </a:pPr>
          <a:r>
            <a:rPr lang="en-US" sz="1500" i="1" kern="1200"/>
            <a:t>Consider other logistics needs (buses, medical, food &amp; water support): who to alert? Call list!</a:t>
          </a:r>
          <a:endParaRPr lang="en-US" sz="1500" kern="1200"/>
        </a:p>
      </dsp:txBody>
      <dsp:txXfrm>
        <a:off x="0" y="1225896"/>
        <a:ext cx="7230979" cy="727605"/>
      </dsp:txXfrm>
    </dsp:sp>
    <dsp:sp modelId="{C8E5DB1D-5879-F740-8A50-C0D6A4868947}">
      <dsp:nvSpPr>
        <dsp:cNvPr id="0" name=""/>
        <dsp:cNvSpPr/>
      </dsp:nvSpPr>
      <dsp:spPr>
        <a:xfrm>
          <a:off x="0" y="1953501"/>
          <a:ext cx="7230979" cy="1039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2. Asst. Superintendent: contact FRC location and alert them of impending reunification process</a:t>
          </a:r>
        </a:p>
      </dsp:txBody>
      <dsp:txXfrm>
        <a:off x="50732" y="2004233"/>
        <a:ext cx="7129515" cy="937788"/>
      </dsp:txXfrm>
    </dsp:sp>
    <dsp:sp modelId="{2491E089-16AD-CA4D-986D-8FD58AEBACF7}">
      <dsp:nvSpPr>
        <dsp:cNvPr id="0" name=""/>
        <dsp:cNvSpPr/>
      </dsp:nvSpPr>
      <dsp:spPr>
        <a:xfrm>
          <a:off x="0" y="2992754"/>
          <a:ext cx="7230979" cy="511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58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i="1" kern="1200"/>
            <a:t>Ensure the facility is now open and accessible: prepositioned materials</a:t>
          </a:r>
          <a:endParaRPr lang="en-US" sz="1500" kern="1200"/>
        </a:p>
        <a:p>
          <a:pPr marL="114300" lvl="1" indent="-114300" algn="l" defTabSz="666750">
            <a:lnSpc>
              <a:spcPct val="90000"/>
            </a:lnSpc>
            <a:spcBef>
              <a:spcPct val="0"/>
            </a:spcBef>
            <a:spcAft>
              <a:spcPct val="20000"/>
            </a:spcAft>
            <a:buChar char="•"/>
          </a:pPr>
          <a:r>
            <a:rPr lang="en-US" sz="1500" i="1" kern="1200"/>
            <a:t>Asst. Superintendent leaves MCP for FRC.</a:t>
          </a:r>
          <a:endParaRPr lang="en-US" sz="1500" kern="1200"/>
        </a:p>
      </dsp:txBody>
      <dsp:txXfrm>
        <a:off x="0" y="2992754"/>
        <a:ext cx="7230979" cy="511290"/>
      </dsp:txXfrm>
    </dsp:sp>
    <dsp:sp modelId="{2442A258-3BB0-8248-9DE4-62CC6DB99156}">
      <dsp:nvSpPr>
        <dsp:cNvPr id="0" name=""/>
        <dsp:cNvSpPr/>
      </dsp:nvSpPr>
      <dsp:spPr>
        <a:xfrm>
          <a:off x="0" y="3504044"/>
          <a:ext cx="7230979" cy="1039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3. Asst. Superintendent: Establish incident command (IC) structure at FRC</a:t>
          </a:r>
        </a:p>
      </dsp:txBody>
      <dsp:txXfrm>
        <a:off x="50732" y="3554776"/>
        <a:ext cx="7129515" cy="937788"/>
      </dsp:txXfrm>
    </dsp:sp>
    <dsp:sp modelId="{BCCB6FDF-53A8-5346-9AB5-F2CF0E6D2D50}">
      <dsp:nvSpPr>
        <dsp:cNvPr id="0" name=""/>
        <dsp:cNvSpPr/>
      </dsp:nvSpPr>
      <dsp:spPr>
        <a:xfrm>
          <a:off x="0" y="4543296"/>
          <a:ext cx="7230979" cy="511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58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i="1" kern="1200" dirty="0"/>
            <a:t>Pull out IC chart and alert key command staff of FRC establishment</a:t>
          </a:r>
          <a:endParaRPr lang="en-US" sz="1500" kern="1200" dirty="0"/>
        </a:p>
        <a:p>
          <a:pPr marL="114300" lvl="1" indent="-114300" algn="l" defTabSz="666750">
            <a:lnSpc>
              <a:spcPct val="90000"/>
            </a:lnSpc>
            <a:spcBef>
              <a:spcPct val="0"/>
            </a:spcBef>
            <a:spcAft>
              <a:spcPct val="20000"/>
            </a:spcAft>
            <a:buChar char="•"/>
          </a:pPr>
          <a:r>
            <a:rPr lang="en-US" sz="1500" i="1" kern="1200"/>
            <a:t>Ensure MCP has copy of FRC IC structure</a:t>
          </a:r>
          <a:endParaRPr lang="en-US" sz="1500" kern="1200"/>
        </a:p>
      </dsp:txBody>
      <dsp:txXfrm>
        <a:off x="0" y="4543296"/>
        <a:ext cx="7230979" cy="511290"/>
      </dsp:txXfrm>
    </dsp:sp>
    <dsp:sp modelId="{D8229D3B-8DD2-2B46-B7BA-00CE85EB375C}">
      <dsp:nvSpPr>
        <dsp:cNvPr id="0" name=""/>
        <dsp:cNvSpPr/>
      </dsp:nvSpPr>
      <dsp:spPr>
        <a:xfrm>
          <a:off x="0" y="5054586"/>
          <a:ext cx="7230979" cy="1039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u="none" kern="1200" dirty="0">
              <a:solidFill>
                <a:schemeClr val="accent6">
                  <a:lumMod val="75000"/>
                </a:schemeClr>
              </a:solidFill>
            </a:rPr>
            <a:t>4. </a:t>
          </a:r>
          <a:r>
            <a:rPr lang="en-US" sz="1900" b="1" u="sng" kern="1200" dirty="0">
              <a:solidFill>
                <a:schemeClr val="accent6">
                  <a:lumMod val="75000"/>
                </a:schemeClr>
              </a:solidFill>
            </a:rPr>
            <a:t>MCP</a:t>
          </a:r>
          <a:r>
            <a:rPr lang="en-US" sz="1900" b="1" kern="1200" dirty="0">
              <a:solidFill>
                <a:schemeClr val="accent6">
                  <a:lumMod val="75000"/>
                </a:schemeClr>
              </a:solidFill>
            </a:rPr>
            <a:t> PIO: Issue public announcement of FRC establishment/location. Best to make this announcement when key personnel/positions are in place at FRC.</a:t>
          </a:r>
        </a:p>
      </dsp:txBody>
      <dsp:txXfrm>
        <a:off x="50732" y="5105318"/>
        <a:ext cx="7129515" cy="9377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CEFAD-80C7-B14C-B3A0-4DD773089A8B}">
      <dsp:nvSpPr>
        <dsp:cNvPr id="0" name=""/>
        <dsp:cNvSpPr/>
      </dsp:nvSpPr>
      <dsp:spPr>
        <a:xfrm>
          <a:off x="81543" y="8"/>
          <a:ext cx="2443711" cy="14662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Incident Commander: Assistant Superintendent</a:t>
          </a:r>
        </a:p>
      </dsp:txBody>
      <dsp:txXfrm>
        <a:off x="81543" y="8"/>
        <a:ext cx="2443711" cy="1466227"/>
      </dsp:txXfrm>
    </dsp:sp>
    <dsp:sp modelId="{CADBFE08-09B3-F24E-8E1C-ADECE9214C1B}">
      <dsp:nvSpPr>
        <dsp:cNvPr id="0" name=""/>
        <dsp:cNvSpPr/>
      </dsp:nvSpPr>
      <dsp:spPr>
        <a:xfrm>
          <a:off x="2769626" y="8"/>
          <a:ext cx="2443711" cy="14662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Administrators: Assistant Principals</a:t>
          </a:r>
        </a:p>
      </dsp:txBody>
      <dsp:txXfrm>
        <a:off x="2769626" y="8"/>
        <a:ext cx="2443711" cy="1466227"/>
      </dsp:txXfrm>
    </dsp:sp>
    <dsp:sp modelId="{E5D81220-5D7D-CC4F-A680-1ABAB7A543E4}">
      <dsp:nvSpPr>
        <dsp:cNvPr id="0" name=""/>
        <dsp:cNvSpPr/>
      </dsp:nvSpPr>
      <dsp:spPr>
        <a:xfrm>
          <a:off x="5457709" y="8"/>
          <a:ext cx="2443711" cy="146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Security: Law Enforcement Officer</a:t>
          </a:r>
        </a:p>
      </dsp:txBody>
      <dsp:txXfrm>
        <a:off x="5457709" y="8"/>
        <a:ext cx="2443711" cy="1466227"/>
      </dsp:txXfrm>
    </dsp:sp>
    <dsp:sp modelId="{E44D3C1E-C099-D942-AF8B-55FDB0A0A91D}">
      <dsp:nvSpPr>
        <dsp:cNvPr id="0" name=""/>
        <dsp:cNvSpPr/>
      </dsp:nvSpPr>
      <dsp:spPr>
        <a:xfrm>
          <a:off x="8145792" y="8"/>
          <a:ext cx="2443711" cy="14662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Greeters: greets incoming parents and students at parking lot and parent check in area</a:t>
          </a:r>
        </a:p>
      </dsp:txBody>
      <dsp:txXfrm>
        <a:off x="8145792" y="8"/>
        <a:ext cx="2443711" cy="1466227"/>
      </dsp:txXfrm>
    </dsp:sp>
    <dsp:sp modelId="{A266FF23-D63A-9F48-A798-698007A2BD2C}">
      <dsp:nvSpPr>
        <dsp:cNvPr id="0" name=""/>
        <dsp:cNvSpPr/>
      </dsp:nvSpPr>
      <dsp:spPr>
        <a:xfrm>
          <a:off x="81543" y="1710606"/>
          <a:ext cx="2443711" cy="146622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Checkers: verifies information from a static location/tables</a:t>
          </a:r>
        </a:p>
      </dsp:txBody>
      <dsp:txXfrm>
        <a:off x="81543" y="1710606"/>
        <a:ext cx="2443711" cy="1466227"/>
      </dsp:txXfrm>
    </dsp:sp>
    <dsp:sp modelId="{148B14ED-AAA4-6644-B8FB-B22BE9611F57}">
      <dsp:nvSpPr>
        <dsp:cNvPr id="0" name=""/>
        <dsp:cNvSpPr/>
      </dsp:nvSpPr>
      <dsp:spPr>
        <a:xfrm>
          <a:off x="2769626" y="1710606"/>
          <a:ext cx="2443711" cy="14662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Runners: moves information between areas/branches</a:t>
          </a:r>
        </a:p>
      </dsp:txBody>
      <dsp:txXfrm>
        <a:off x="2769626" y="1710606"/>
        <a:ext cx="2443711" cy="1466227"/>
      </dsp:txXfrm>
    </dsp:sp>
    <dsp:sp modelId="{0982BBE6-EB81-2646-93E5-281F1AFE6FFC}">
      <dsp:nvSpPr>
        <dsp:cNvPr id="0" name=""/>
        <dsp:cNvSpPr/>
      </dsp:nvSpPr>
      <dsp:spPr>
        <a:xfrm>
          <a:off x="5457709" y="1710606"/>
          <a:ext cx="2443711" cy="14662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Translators: parent check in area/branch</a:t>
          </a:r>
        </a:p>
      </dsp:txBody>
      <dsp:txXfrm>
        <a:off x="5457709" y="1710606"/>
        <a:ext cx="2443711" cy="1466227"/>
      </dsp:txXfrm>
    </dsp:sp>
    <dsp:sp modelId="{55401C90-0B23-0342-9D45-0426DBBE6564}">
      <dsp:nvSpPr>
        <dsp:cNvPr id="0" name=""/>
        <dsp:cNvSpPr/>
      </dsp:nvSpPr>
      <dsp:spPr>
        <a:xfrm>
          <a:off x="8145792" y="1710606"/>
          <a:ext cx="2443711" cy="146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Escorts: Escorts parents and students in facility</a:t>
          </a:r>
        </a:p>
      </dsp:txBody>
      <dsp:txXfrm>
        <a:off x="8145792" y="1710606"/>
        <a:ext cx="2443711" cy="14662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0DC8C-7699-B144-91B1-AE82DB83D511}">
      <dsp:nvSpPr>
        <dsp:cNvPr id="0" name=""/>
        <dsp:cNvSpPr/>
      </dsp:nvSpPr>
      <dsp:spPr>
        <a:xfrm>
          <a:off x="491178" y="2703"/>
          <a:ext cx="1463025" cy="877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Parent Check In Area</a:t>
          </a:r>
        </a:p>
      </dsp:txBody>
      <dsp:txXfrm>
        <a:off x="491178" y="2703"/>
        <a:ext cx="1463025" cy="877815"/>
      </dsp:txXfrm>
    </dsp:sp>
    <dsp:sp modelId="{01BD8E30-019B-1243-81AF-B6050BD42DD8}">
      <dsp:nvSpPr>
        <dsp:cNvPr id="0" name=""/>
        <dsp:cNvSpPr/>
      </dsp:nvSpPr>
      <dsp:spPr>
        <a:xfrm>
          <a:off x="2100506" y="2703"/>
          <a:ext cx="1463025" cy="877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Parent Waiting Area</a:t>
          </a:r>
        </a:p>
      </dsp:txBody>
      <dsp:txXfrm>
        <a:off x="2100506" y="2703"/>
        <a:ext cx="1463025" cy="877815"/>
      </dsp:txXfrm>
    </dsp:sp>
    <dsp:sp modelId="{6AB4FF55-E74A-C744-AC83-8D2D0AEB5AC0}">
      <dsp:nvSpPr>
        <dsp:cNvPr id="0" name=""/>
        <dsp:cNvSpPr/>
      </dsp:nvSpPr>
      <dsp:spPr>
        <a:xfrm>
          <a:off x="3709834" y="2703"/>
          <a:ext cx="1463025" cy="877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Student Check In Area</a:t>
          </a:r>
        </a:p>
      </dsp:txBody>
      <dsp:txXfrm>
        <a:off x="3709834" y="2703"/>
        <a:ext cx="1463025" cy="877815"/>
      </dsp:txXfrm>
    </dsp:sp>
    <dsp:sp modelId="{ABFF4274-89FA-0843-8D4A-D1AF931E7977}">
      <dsp:nvSpPr>
        <dsp:cNvPr id="0" name=""/>
        <dsp:cNvSpPr/>
      </dsp:nvSpPr>
      <dsp:spPr>
        <a:xfrm>
          <a:off x="491178" y="1026821"/>
          <a:ext cx="1463025" cy="877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Reunification Area</a:t>
          </a:r>
        </a:p>
      </dsp:txBody>
      <dsp:txXfrm>
        <a:off x="491178" y="1026821"/>
        <a:ext cx="1463025" cy="877815"/>
      </dsp:txXfrm>
    </dsp:sp>
    <dsp:sp modelId="{5322F21E-5FF8-E940-9F57-1148AF61AB18}">
      <dsp:nvSpPr>
        <dsp:cNvPr id="0" name=""/>
        <dsp:cNvSpPr/>
      </dsp:nvSpPr>
      <dsp:spPr>
        <a:xfrm>
          <a:off x="2100506" y="1026821"/>
          <a:ext cx="1463025" cy="877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Critical Notification Area</a:t>
          </a:r>
        </a:p>
      </dsp:txBody>
      <dsp:txXfrm>
        <a:off x="2100506" y="1026821"/>
        <a:ext cx="1463025" cy="877815"/>
      </dsp:txXfrm>
    </dsp:sp>
    <dsp:sp modelId="{035575C4-2213-8547-B68C-E405A157491C}">
      <dsp:nvSpPr>
        <dsp:cNvPr id="0" name=""/>
        <dsp:cNvSpPr/>
      </dsp:nvSpPr>
      <dsp:spPr>
        <a:xfrm>
          <a:off x="3709834" y="1026821"/>
          <a:ext cx="1463025" cy="877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Medical Areas</a:t>
          </a:r>
        </a:p>
      </dsp:txBody>
      <dsp:txXfrm>
        <a:off x="3709834" y="1026821"/>
        <a:ext cx="1463025" cy="877815"/>
      </dsp:txXfrm>
    </dsp:sp>
    <dsp:sp modelId="{CC1DEEC6-9E4E-1E47-86AD-CA104A38F922}">
      <dsp:nvSpPr>
        <dsp:cNvPr id="0" name=""/>
        <dsp:cNvSpPr/>
      </dsp:nvSpPr>
      <dsp:spPr>
        <a:xfrm>
          <a:off x="491178" y="2050939"/>
          <a:ext cx="1463025" cy="877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Food Service Areas</a:t>
          </a:r>
        </a:p>
        <a:p>
          <a:pPr marL="57150" lvl="1" indent="-57150" algn="l" defTabSz="488950">
            <a:lnSpc>
              <a:spcPct val="90000"/>
            </a:lnSpc>
            <a:spcBef>
              <a:spcPct val="0"/>
            </a:spcBef>
            <a:spcAft>
              <a:spcPct val="15000"/>
            </a:spcAft>
            <a:buChar char="•"/>
          </a:pPr>
          <a:r>
            <a:rPr lang="en-US" sz="1100" i="1" kern="1200"/>
            <a:t>Red Cross/Salvation Army</a:t>
          </a:r>
          <a:endParaRPr lang="en-US" sz="1100" kern="1200"/>
        </a:p>
      </dsp:txBody>
      <dsp:txXfrm>
        <a:off x="491178" y="2050939"/>
        <a:ext cx="1463025" cy="877815"/>
      </dsp:txXfrm>
    </dsp:sp>
    <dsp:sp modelId="{A60A1779-55B4-6A47-A413-EC35C2E47512}">
      <dsp:nvSpPr>
        <dsp:cNvPr id="0" name=""/>
        <dsp:cNvSpPr/>
      </dsp:nvSpPr>
      <dsp:spPr>
        <a:xfrm>
          <a:off x="2100506" y="2050939"/>
          <a:ext cx="1463025" cy="877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Counseling Areas</a:t>
          </a:r>
        </a:p>
      </dsp:txBody>
      <dsp:txXfrm>
        <a:off x="2100506" y="2050939"/>
        <a:ext cx="1463025" cy="877815"/>
      </dsp:txXfrm>
    </dsp:sp>
    <dsp:sp modelId="{138933FE-18E7-4242-A7AC-72DCCE0CD130}">
      <dsp:nvSpPr>
        <dsp:cNvPr id="0" name=""/>
        <dsp:cNvSpPr/>
      </dsp:nvSpPr>
      <dsp:spPr>
        <a:xfrm>
          <a:off x="3709834" y="2050939"/>
          <a:ext cx="1463025" cy="877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Security Check Points</a:t>
          </a:r>
        </a:p>
      </dsp:txBody>
      <dsp:txXfrm>
        <a:off x="3709834" y="2050939"/>
        <a:ext cx="1463025" cy="877815"/>
      </dsp:txXfrm>
    </dsp:sp>
    <dsp:sp modelId="{9646C3AE-669D-0840-BB47-D70588A9EBF2}">
      <dsp:nvSpPr>
        <dsp:cNvPr id="0" name=""/>
        <dsp:cNvSpPr/>
      </dsp:nvSpPr>
      <dsp:spPr>
        <a:xfrm>
          <a:off x="491178" y="3075057"/>
          <a:ext cx="1463025" cy="877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Parent Parking</a:t>
          </a:r>
        </a:p>
      </dsp:txBody>
      <dsp:txXfrm>
        <a:off x="491178" y="3075057"/>
        <a:ext cx="1463025" cy="877815"/>
      </dsp:txXfrm>
    </dsp:sp>
    <dsp:sp modelId="{F7D25A0E-3362-CB49-BCCB-F5ED3A5DED50}">
      <dsp:nvSpPr>
        <dsp:cNvPr id="0" name=""/>
        <dsp:cNvSpPr/>
      </dsp:nvSpPr>
      <dsp:spPr>
        <a:xfrm>
          <a:off x="2100506" y="3075057"/>
          <a:ext cx="1463025" cy="877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Ambulance Parking</a:t>
          </a:r>
        </a:p>
      </dsp:txBody>
      <dsp:txXfrm>
        <a:off x="2100506" y="3075057"/>
        <a:ext cx="1463025" cy="877815"/>
      </dsp:txXfrm>
    </dsp:sp>
    <dsp:sp modelId="{EA91A49B-A597-E140-932C-E8B0DE131207}">
      <dsp:nvSpPr>
        <dsp:cNvPr id="0" name=""/>
        <dsp:cNvSpPr/>
      </dsp:nvSpPr>
      <dsp:spPr>
        <a:xfrm>
          <a:off x="3709834" y="3075057"/>
          <a:ext cx="1463025" cy="877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Police Parking</a:t>
          </a:r>
        </a:p>
      </dsp:txBody>
      <dsp:txXfrm>
        <a:off x="3709834" y="3075057"/>
        <a:ext cx="1463025" cy="877815"/>
      </dsp:txXfrm>
    </dsp:sp>
    <dsp:sp modelId="{86AA5B05-28D9-6D42-B67C-DEA082F61C8A}">
      <dsp:nvSpPr>
        <dsp:cNvPr id="0" name=""/>
        <dsp:cNvSpPr/>
      </dsp:nvSpPr>
      <dsp:spPr>
        <a:xfrm>
          <a:off x="2100506" y="4099174"/>
          <a:ext cx="1463025" cy="8778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FRC Forward Command Post</a:t>
          </a:r>
        </a:p>
      </dsp:txBody>
      <dsp:txXfrm>
        <a:off x="2100506" y="4099174"/>
        <a:ext cx="1463025" cy="8778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760E4-8498-734B-9A43-AA185231FDBF}">
      <dsp:nvSpPr>
        <dsp:cNvPr id="0" name=""/>
        <dsp:cNvSpPr/>
      </dsp:nvSpPr>
      <dsp:spPr>
        <a:xfrm>
          <a:off x="0" y="607"/>
          <a:ext cx="56640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38397-4ABA-7E44-A2FF-23BC10335D9C}">
      <dsp:nvSpPr>
        <dsp:cNvPr id="0" name=""/>
        <dsp:cNvSpPr/>
      </dsp:nvSpPr>
      <dsp:spPr>
        <a:xfrm>
          <a:off x="0" y="607"/>
          <a:ext cx="5664038" cy="99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How will you verify that a parent can receive a student?  Restraining Orders, lack of custody rights, etc. </a:t>
          </a:r>
        </a:p>
      </dsp:txBody>
      <dsp:txXfrm>
        <a:off x="0" y="607"/>
        <a:ext cx="5664038" cy="995695"/>
      </dsp:txXfrm>
    </dsp:sp>
    <dsp:sp modelId="{2F7AABAB-8971-9F43-B2BE-E68F8CA93347}">
      <dsp:nvSpPr>
        <dsp:cNvPr id="0" name=""/>
        <dsp:cNvSpPr/>
      </dsp:nvSpPr>
      <dsp:spPr>
        <a:xfrm>
          <a:off x="0" y="996303"/>
          <a:ext cx="5664038" cy="0"/>
        </a:xfrm>
        <a:prstGeom prst="line">
          <a:avLst/>
        </a:prstGeom>
        <a:solidFill>
          <a:schemeClr val="accent2">
            <a:hueOff val="-375894"/>
            <a:satOff val="-151"/>
            <a:lumOff val="1765"/>
            <a:alphaOff val="0"/>
          </a:schemeClr>
        </a:solidFill>
        <a:ln w="12700" cap="flat" cmpd="sng" algn="ctr">
          <a:solidFill>
            <a:schemeClr val="accent2">
              <a:hueOff val="-375894"/>
              <a:satOff val="-151"/>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D12E8-9657-6A42-A93E-24920AE0847D}">
      <dsp:nvSpPr>
        <dsp:cNvPr id="0" name=""/>
        <dsp:cNvSpPr/>
      </dsp:nvSpPr>
      <dsp:spPr>
        <a:xfrm>
          <a:off x="0" y="996303"/>
          <a:ext cx="5664038" cy="99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What happens if you discover a parent is not to have access to a student?</a:t>
          </a:r>
        </a:p>
      </dsp:txBody>
      <dsp:txXfrm>
        <a:off x="0" y="996303"/>
        <a:ext cx="5664038" cy="995695"/>
      </dsp:txXfrm>
    </dsp:sp>
    <dsp:sp modelId="{46A12359-07BB-D947-B6FA-153FC85DE496}">
      <dsp:nvSpPr>
        <dsp:cNvPr id="0" name=""/>
        <dsp:cNvSpPr/>
      </dsp:nvSpPr>
      <dsp:spPr>
        <a:xfrm>
          <a:off x="0" y="1991999"/>
          <a:ext cx="5664038" cy="0"/>
        </a:xfrm>
        <a:prstGeom prst="line">
          <a:avLst/>
        </a:prstGeom>
        <a:solidFill>
          <a:schemeClr val="accent2">
            <a:hueOff val="-751789"/>
            <a:satOff val="-301"/>
            <a:lumOff val="3529"/>
            <a:alphaOff val="0"/>
          </a:schemeClr>
        </a:solidFill>
        <a:ln w="12700" cap="flat" cmpd="sng" algn="ctr">
          <a:solidFill>
            <a:schemeClr val="accent2">
              <a:hueOff val="-751789"/>
              <a:satOff val="-301"/>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3F989-93F3-0F4A-8BF4-499A7C5EF62C}">
      <dsp:nvSpPr>
        <dsp:cNvPr id="0" name=""/>
        <dsp:cNvSpPr/>
      </dsp:nvSpPr>
      <dsp:spPr>
        <a:xfrm>
          <a:off x="0" y="1991999"/>
          <a:ext cx="5664038" cy="99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Who releases the student from the Student Waiting Area?</a:t>
          </a:r>
        </a:p>
      </dsp:txBody>
      <dsp:txXfrm>
        <a:off x="0" y="1991999"/>
        <a:ext cx="5664038" cy="995695"/>
      </dsp:txXfrm>
    </dsp:sp>
    <dsp:sp modelId="{82012D11-DE4E-BA41-A44F-A102C059AE6F}">
      <dsp:nvSpPr>
        <dsp:cNvPr id="0" name=""/>
        <dsp:cNvSpPr/>
      </dsp:nvSpPr>
      <dsp:spPr>
        <a:xfrm>
          <a:off x="0" y="2987694"/>
          <a:ext cx="5664038" cy="0"/>
        </a:xfrm>
        <a:prstGeom prst="line">
          <a:avLst/>
        </a:prstGeom>
        <a:solidFill>
          <a:schemeClr val="accent2">
            <a:hueOff val="-1127683"/>
            <a:satOff val="-452"/>
            <a:lumOff val="5294"/>
            <a:alphaOff val="0"/>
          </a:schemeClr>
        </a:solidFill>
        <a:ln w="12700" cap="flat" cmpd="sng" algn="ctr">
          <a:solidFill>
            <a:schemeClr val="accent2">
              <a:hueOff val="-1127683"/>
              <a:satOff val="-452"/>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4AC3D4-6A31-0A4C-A877-D0C9ECCD7346}">
      <dsp:nvSpPr>
        <dsp:cNvPr id="0" name=""/>
        <dsp:cNvSpPr/>
      </dsp:nvSpPr>
      <dsp:spPr>
        <a:xfrm>
          <a:off x="0" y="2987694"/>
          <a:ext cx="5664038" cy="99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How is this recorded?</a:t>
          </a:r>
        </a:p>
      </dsp:txBody>
      <dsp:txXfrm>
        <a:off x="0" y="2987694"/>
        <a:ext cx="5664038" cy="995695"/>
      </dsp:txXfrm>
    </dsp:sp>
    <dsp:sp modelId="{93A58001-D032-5D47-AA1B-2225BE0EC032}">
      <dsp:nvSpPr>
        <dsp:cNvPr id="0" name=""/>
        <dsp:cNvSpPr/>
      </dsp:nvSpPr>
      <dsp:spPr>
        <a:xfrm>
          <a:off x="0" y="3983390"/>
          <a:ext cx="5664038" cy="0"/>
        </a:xfrm>
        <a:prstGeom prst="line">
          <a:avLst/>
        </a:prstGeom>
        <a:solidFill>
          <a:schemeClr val="accent2">
            <a:hueOff val="-1503578"/>
            <a:satOff val="-602"/>
            <a:lumOff val="7058"/>
            <a:alphaOff val="0"/>
          </a:schemeClr>
        </a:solidFill>
        <a:ln w="12700" cap="flat" cmpd="sng" algn="ctr">
          <a:solidFill>
            <a:schemeClr val="accent2">
              <a:hueOff val="-1503578"/>
              <a:satOff val="-602"/>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B23C7-6E5F-7D47-A0E7-ADB9F4AD0F88}">
      <dsp:nvSpPr>
        <dsp:cNvPr id="0" name=""/>
        <dsp:cNvSpPr/>
      </dsp:nvSpPr>
      <dsp:spPr>
        <a:xfrm>
          <a:off x="0" y="3983390"/>
          <a:ext cx="5664038" cy="99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Hard copy or digital for the forms?</a:t>
          </a:r>
        </a:p>
      </dsp:txBody>
      <dsp:txXfrm>
        <a:off x="0" y="3983390"/>
        <a:ext cx="5664038" cy="9956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9FB21-F06A-224A-BB75-2DB80701CA01}">
      <dsp:nvSpPr>
        <dsp:cNvPr id="0" name=""/>
        <dsp:cNvSpPr/>
      </dsp:nvSpPr>
      <dsp:spPr>
        <a:xfrm>
          <a:off x="834" y="0"/>
          <a:ext cx="3378315" cy="326576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702" tIns="0" rIns="333702" bIns="330200" numCol="1" spcCol="1270" anchor="t" anchorCtr="0">
          <a:noAutofit/>
        </a:bodyPr>
        <a:lstStyle/>
        <a:p>
          <a:pPr marL="0" lvl="0" indent="0" algn="l" defTabSz="977900">
            <a:lnSpc>
              <a:spcPct val="90000"/>
            </a:lnSpc>
            <a:spcBef>
              <a:spcPct val="0"/>
            </a:spcBef>
            <a:spcAft>
              <a:spcPct val="35000"/>
            </a:spcAft>
            <a:buNone/>
          </a:pPr>
          <a:r>
            <a:rPr lang="en-US" sz="2200" kern="1200" dirty="0"/>
            <a:t>What information will the parents require from officials assigned to the Parent Waiting Area? </a:t>
          </a:r>
        </a:p>
      </dsp:txBody>
      <dsp:txXfrm>
        <a:off x="834" y="1306306"/>
        <a:ext cx="3378315" cy="1959460"/>
      </dsp:txXfrm>
    </dsp:sp>
    <dsp:sp modelId="{2688DDEF-243E-9440-A02F-8AA854AB572F}">
      <dsp:nvSpPr>
        <dsp:cNvPr id="0" name=""/>
        <dsp:cNvSpPr/>
      </dsp:nvSpPr>
      <dsp:spPr>
        <a:xfrm>
          <a:off x="834" y="0"/>
          <a:ext cx="3378315" cy="13063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33702" tIns="165100" rIns="333702"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34" y="0"/>
        <a:ext cx="3378315" cy="1306306"/>
      </dsp:txXfrm>
    </dsp:sp>
    <dsp:sp modelId="{C65CB8E1-565E-EB41-BB87-A6679DB545E0}">
      <dsp:nvSpPr>
        <dsp:cNvPr id="0" name=""/>
        <dsp:cNvSpPr/>
      </dsp:nvSpPr>
      <dsp:spPr>
        <a:xfrm>
          <a:off x="3649414" y="0"/>
          <a:ext cx="3378315" cy="3265767"/>
        </a:xfrm>
        <a:prstGeom prst="rect">
          <a:avLst/>
        </a:prstGeom>
        <a:solidFill>
          <a:schemeClr val="accent5">
            <a:hueOff val="-751180"/>
            <a:satOff val="-3968"/>
            <a:lumOff val="-1961"/>
            <a:alphaOff val="0"/>
          </a:schemeClr>
        </a:solidFill>
        <a:ln w="12700" cap="flat" cmpd="sng" algn="ctr">
          <a:solidFill>
            <a:schemeClr val="accent5">
              <a:hueOff val="-751180"/>
              <a:satOff val="-3968"/>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702" tIns="0" rIns="333702" bIns="330200" numCol="1" spcCol="1270" anchor="t" anchorCtr="0">
          <a:noAutofit/>
        </a:bodyPr>
        <a:lstStyle/>
        <a:p>
          <a:pPr marL="0" lvl="0" indent="0" algn="l" defTabSz="977900">
            <a:lnSpc>
              <a:spcPct val="90000"/>
            </a:lnSpc>
            <a:spcBef>
              <a:spcPct val="0"/>
            </a:spcBef>
            <a:spcAft>
              <a:spcPct val="35000"/>
            </a:spcAft>
            <a:buNone/>
          </a:pPr>
          <a:r>
            <a:rPr lang="en-US" sz="2200" kern="1200"/>
            <a:t>Why is it critical to notify parents and have them escorted to the Reunification Center look routine?</a:t>
          </a:r>
        </a:p>
      </dsp:txBody>
      <dsp:txXfrm>
        <a:off x="3649414" y="1306306"/>
        <a:ext cx="3378315" cy="1959460"/>
      </dsp:txXfrm>
    </dsp:sp>
    <dsp:sp modelId="{11458FEE-3FD8-B245-9525-1FD4148F42A4}">
      <dsp:nvSpPr>
        <dsp:cNvPr id="0" name=""/>
        <dsp:cNvSpPr/>
      </dsp:nvSpPr>
      <dsp:spPr>
        <a:xfrm>
          <a:off x="3649414" y="0"/>
          <a:ext cx="3378315" cy="13063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33702" tIns="165100" rIns="333702"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649414" y="0"/>
        <a:ext cx="3378315" cy="1306306"/>
      </dsp:txXfrm>
    </dsp:sp>
    <dsp:sp modelId="{5C4D40A0-677F-A449-9891-32733C015A29}">
      <dsp:nvSpPr>
        <dsp:cNvPr id="0" name=""/>
        <dsp:cNvSpPr/>
      </dsp:nvSpPr>
      <dsp:spPr>
        <a:xfrm>
          <a:off x="7297994" y="0"/>
          <a:ext cx="3378315" cy="3265767"/>
        </a:xfrm>
        <a:prstGeom prst="rect">
          <a:avLst/>
        </a:prstGeom>
        <a:solidFill>
          <a:schemeClr val="accent5">
            <a:hueOff val="-1502360"/>
            <a:satOff val="-7937"/>
            <a:lumOff val="-3921"/>
            <a:alphaOff val="0"/>
          </a:schemeClr>
        </a:solidFill>
        <a:ln w="12700" cap="flat" cmpd="sng" algn="ctr">
          <a:solidFill>
            <a:schemeClr val="accent5">
              <a:hueOff val="-1502360"/>
              <a:satOff val="-7937"/>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702" tIns="0" rIns="333702" bIns="330200" numCol="1" spcCol="1270" anchor="t" anchorCtr="0">
          <a:noAutofit/>
        </a:bodyPr>
        <a:lstStyle/>
        <a:p>
          <a:pPr marL="0" lvl="0" indent="0" algn="l" defTabSz="977900">
            <a:lnSpc>
              <a:spcPct val="90000"/>
            </a:lnSpc>
            <a:spcBef>
              <a:spcPct val="0"/>
            </a:spcBef>
            <a:spcAft>
              <a:spcPct val="35000"/>
            </a:spcAft>
            <a:buNone/>
          </a:pPr>
          <a:r>
            <a:rPr lang="en-US" sz="2200" kern="1200"/>
            <a:t>Reunification will be emotional.  What issues can this cause?</a:t>
          </a:r>
        </a:p>
      </dsp:txBody>
      <dsp:txXfrm>
        <a:off x="7297994" y="1306306"/>
        <a:ext cx="3378315" cy="1959460"/>
      </dsp:txXfrm>
    </dsp:sp>
    <dsp:sp modelId="{FCA699A9-B9AA-504B-A721-A72D24811A02}">
      <dsp:nvSpPr>
        <dsp:cNvPr id="0" name=""/>
        <dsp:cNvSpPr/>
      </dsp:nvSpPr>
      <dsp:spPr>
        <a:xfrm>
          <a:off x="7297994" y="0"/>
          <a:ext cx="3378315" cy="13063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33702" tIns="165100" rIns="333702"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297994" y="0"/>
        <a:ext cx="3378315" cy="13063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C5F8-5DD3-784F-8427-C8300A2A7A51}" type="datetimeFigureOut">
              <a:rPr lang="en-US" smtClean="0"/>
              <a:t>9/30/22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9BAE6-87BC-A844-98E7-29ABEFF6E499}" type="slidenum">
              <a:rPr lang="en-US" smtClean="0"/>
              <a:t>‹#›</a:t>
            </a:fld>
            <a:endParaRPr lang="en-US"/>
          </a:p>
        </p:txBody>
      </p:sp>
    </p:spTree>
    <p:extLst>
      <p:ext uri="{BB962C8B-B14F-4D97-AF65-F5344CB8AC3E}">
        <p14:creationId xmlns:p14="http://schemas.microsoft.com/office/powerpoint/2010/main" val="419024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9BAE6-87BC-A844-98E7-29ABEFF6E499}" type="slidenum">
              <a:rPr lang="en-US" smtClean="0"/>
              <a:t>12</a:t>
            </a:fld>
            <a:endParaRPr lang="en-US"/>
          </a:p>
        </p:txBody>
      </p:sp>
    </p:spTree>
    <p:extLst>
      <p:ext uri="{BB962C8B-B14F-4D97-AF65-F5344CB8AC3E}">
        <p14:creationId xmlns:p14="http://schemas.microsoft.com/office/powerpoint/2010/main" val="27531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9BAE6-87BC-A844-98E7-29ABEFF6E499}" type="slidenum">
              <a:rPr lang="en-US" smtClean="0"/>
              <a:t>19</a:t>
            </a:fld>
            <a:endParaRPr lang="en-US"/>
          </a:p>
        </p:txBody>
      </p:sp>
    </p:spTree>
    <p:extLst>
      <p:ext uri="{BB962C8B-B14F-4D97-AF65-F5344CB8AC3E}">
        <p14:creationId xmlns:p14="http://schemas.microsoft.com/office/powerpoint/2010/main" val="331917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9BAE6-87BC-A844-98E7-29ABEFF6E499}" type="slidenum">
              <a:rPr lang="en-US" smtClean="0"/>
              <a:t>31</a:t>
            </a:fld>
            <a:endParaRPr lang="en-US"/>
          </a:p>
        </p:txBody>
      </p:sp>
    </p:spTree>
    <p:extLst>
      <p:ext uri="{BB962C8B-B14F-4D97-AF65-F5344CB8AC3E}">
        <p14:creationId xmlns:p14="http://schemas.microsoft.com/office/powerpoint/2010/main" val="2846899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9/30/22</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6124814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9/30/22</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2595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9/30/22</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7490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9/30/22</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76177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9/30/22</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63916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9/30/22</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287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9/30/22</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11931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9/30/22</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48878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9/30/22</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8977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9/30/22</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269106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9/30/22</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166846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9/30/22</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1406414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2BA33-CE1C-E460-3B54-4D8938984BAF}"/>
              </a:ext>
            </a:extLst>
          </p:cNvPr>
          <p:cNvSpPr>
            <a:spLocks noGrp="1"/>
          </p:cNvSpPr>
          <p:nvPr>
            <p:ph type="ctrTitle"/>
          </p:nvPr>
        </p:nvSpPr>
        <p:spPr>
          <a:xfrm>
            <a:off x="1078991" y="893935"/>
            <a:ext cx="5364937" cy="3339390"/>
          </a:xfrm>
        </p:spPr>
        <p:txBody>
          <a:bodyPr anchor="ctr">
            <a:normAutofit fontScale="90000"/>
          </a:bodyPr>
          <a:lstStyle/>
          <a:p>
            <a:r>
              <a:rPr lang="en-US" sz="6000" dirty="0"/>
              <a:t>The Elements of Reunification: From “What” to “How”!</a:t>
            </a:r>
          </a:p>
        </p:txBody>
      </p:sp>
      <p:sp>
        <p:nvSpPr>
          <p:cNvPr id="3" name="Subtitle 2">
            <a:extLst>
              <a:ext uri="{FF2B5EF4-FFF2-40B4-BE49-F238E27FC236}">
                <a16:creationId xmlns:a16="http://schemas.microsoft.com/office/drawing/2014/main" id="{6EF41E7C-D485-9E18-B93E-33C0DFDC4A82}"/>
              </a:ext>
            </a:extLst>
          </p:cNvPr>
          <p:cNvSpPr>
            <a:spLocks noGrp="1"/>
          </p:cNvSpPr>
          <p:nvPr>
            <p:ph type="subTitle" idx="1"/>
          </p:nvPr>
        </p:nvSpPr>
        <p:spPr>
          <a:xfrm>
            <a:off x="1078992" y="4876803"/>
            <a:ext cx="5364936" cy="909848"/>
          </a:xfrm>
        </p:spPr>
        <p:txBody>
          <a:bodyPr anchor="t">
            <a:normAutofit/>
          </a:bodyPr>
          <a:lstStyle/>
          <a:p>
            <a:r>
              <a:rPr lang="en-US" dirty="0"/>
              <a:t>Superintendents’ Meeting</a:t>
            </a:r>
          </a:p>
          <a:p>
            <a:r>
              <a:rPr lang="en-US" dirty="0"/>
              <a:t>Fall 2022</a:t>
            </a:r>
          </a:p>
        </p:txBody>
      </p:sp>
      <p:cxnSp>
        <p:nvCxnSpPr>
          <p:cNvPr id="15" name="Straight Connector 10">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0408"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3">
            <a:extLst>
              <a:ext uri="{FF2B5EF4-FFF2-40B4-BE49-F238E27FC236}">
                <a16:creationId xmlns:a16="http://schemas.microsoft.com/office/drawing/2014/main" id="{52FEE036-6757-450E-BAC3-CEC332459432}"/>
              </a:ext>
            </a:extLst>
          </p:cNvPr>
          <p:cNvPicPr>
            <a:picLocks noChangeAspect="1"/>
          </p:cNvPicPr>
          <p:nvPr/>
        </p:nvPicPr>
        <p:blipFill rotWithShape="1">
          <a:blip r:embed="rId2"/>
          <a:srcRect l="19191" r="18263"/>
          <a:stretch/>
        </p:blipFill>
        <p:spPr>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p:spPr>
      </p:pic>
      <p:sp>
        <p:nvSpPr>
          <p:cNvPr id="13"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38673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1B8971-9BBD-2B66-70B7-1E6681DE837C}"/>
              </a:ext>
            </a:extLst>
          </p:cNvPr>
          <p:cNvSpPr>
            <a:spLocks noGrp="1"/>
          </p:cNvSpPr>
          <p:nvPr>
            <p:ph type="title"/>
          </p:nvPr>
        </p:nvSpPr>
        <p:spPr>
          <a:xfrm>
            <a:off x="758952" y="420625"/>
            <a:ext cx="10667998" cy="1326814"/>
          </a:xfrm>
        </p:spPr>
        <p:txBody>
          <a:bodyPr anchor="ctr">
            <a:normAutofit/>
          </a:bodyPr>
          <a:lstStyle/>
          <a:p>
            <a:r>
              <a:rPr lang="en-US">
                <a:solidFill>
                  <a:schemeClr val="bg1"/>
                </a:solidFill>
              </a:rPr>
              <a:t>9:05 am</a:t>
            </a:r>
          </a:p>
        </p:txBody>
      </p:sp>
      <p:sp>
        <p:nvSpPr>
          <p:cNvPr id="3" name="Content Placeholder 2">
            <a:extLst>
              <a:ext uri="{FF2B5EF4-FFF2-40B4-BE49-F238E27FC236}">
                <a16:creationId xmlns:a16="http://schemas.microsoft.com/office/drawing/2014/main" id="{E017BBFE-DC6F-77A4-0355-9483583FA03D}"/>
              </a:ext>
            </a:extLst>
          </p:cNvPr>
          <p:cNvSpPr>
            <a:spLocks noGrp="1"/>
          </p:cNvSpPr>
          <p:nvPr>
            <p:ph idx="1"/>
          </p:nvPr>
        </p:nvSpPr>
        <p:spPr>
          <a:xfrm>
            <a:off x="185980" y="2168064"/>
            <a:ext cx="6943240" cy="4434650"/>
          </a:xfrm>
        </p:spPr>
        <p:txBody>
          <a:bodyPr anchor="ctr">
            <a:normAutofit/>
          </a:bodyPr>
          <a:lstStyle/>
          <a:p>
            <a:pPr>
              <a:lnSpc>
                <a:spcPct val="100000"/>
              </a:lnSpc>
            </a:pPr>
            <a:r>
              <a:rPr lang="en-US" sz="2100" dirty="0"/>
              <a:t>As the parents are notified by the school district about the incident, news media starts to arrive.</a:t>
            </a:r>
          </a:p>
          <a:p>
            <a:pPr>
              <a:lnSpc>
                <a:spcPct val="100000"/>
              </a:lnSpc>
            </a:pPr>
            <a:r>
              <a:rPr lang="en-US" sz="2100" dirty="0"/>
              <a:t>The local fire department has fully responded as well as ambulances.</a:t>
            </a:r>
          </a:p>
          <a:p>
            <a:pPr>
              <a:lnSpc>
                <a:spcPct val="100000"/>
              </a:lnSpc>
            </a:pPr>
            <a:r>
              <a:rPr lang="en-US" sz="2100" dirty="0"/>
              <a:t>A perimeter has begun to be established around the school by responding law enforcement officers (LEO’s).  </a:t>
            </a:r>
          </a:p>
          <a:p>
            <a:pPr>
              <a:lnSpc>
                <a:spcPct val="100000"/>
              </a:lnSpc>
            </a:pPr>
            <a:r>
              <a:rPr lang="en-US" sz="2100" dirty="0"/>
              <a:t>Many LEOs, fire department officials and ambulance personnel are seen entering the school by the parents. </a:t>
            </a:r>
          </a:p>
          <a:p>
            <a:pPr>
              <a:lnSpc>
                <a:spcPct val="100000"/>
              </a:lnSpc>
            </a:pPr>
            <a:r>
              <a:rPr lang="en-US" sz="2100" dirty="0">
                <a:solidFill>
                  <a:srgbClr val="FF0000"/>
                </a:solidFill>
              </a:rPr>
              <a:t>Police are now called to a nearby residence with reports of casualties.</a:t>
            </a:r>
          </a:p>
        </p:txBody>
      </p:sp>
      <p:pic>
        <p:nvPicPr>
          <p:cNvPr id="5" name="Picture 4" descr="A crowd of people&#10;&#10;Description automatically generated with medium confidence">
            <a:extLst>
              <a:ext uri="{FF2B5EF4-FFF2-40B4-BE49-F238E27FC236}">
                <a16:creationId xmlns:a16="http://schemas.microsoft.com/office/drawing/2014/main" id="{0A973720-5C9F-110F-B1E4-801E6CCB29A4}"/>
              </a:ext>
            </a:extLst>
          </p:cNvPr>
          <p:cNvPicPr>
            <a:picLocks noChangeAspect="1"/>
          </p:cNvPicPr>
          <p:nvPr/>
        </p:nvPicPr>
        <p:blipFill>
          <a:blip r:embed="rId2"/>
          <a:stretch>
            <a:fillRect/>
          </a:stretch>
        </p:blipFill>
        <p:spPr>
          <a:xfrm>
            <a:off x="7453951" y="2776442"/>
            <a:ext cx="3973000" cy="2643850"/>
          </a:xfrm>
          <a:prstGeom prst="rect">
            <a:avLst/>
          </a:prstGeom>
        </p:spPr>
      </p:pic>
      <p:sp>
        <p:nvSpPr>
          <p:cNvPr id="2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67541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0" name="Straight Connector 9">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12460-56FC-7E63-4CFE-04E11B0537B3}"/>
              </a:ext>
            </a:extLst>
          </p:cNvPr>
          <p:cNvSpPr>
            <a:spLocks noGrp="1"/>
          </p:cNvSpPr>
          <p:nvPr>
            <p:ph type="title"/>
          </p:nvPr>
        </p:nvSpPr>
        <p:spPr>
          <a:xfrm>
            <a:off x="133817" y="215775"/>
            <a:ext cx="6888244" cy="6564166"/>
          </a:xfrm>
        </p:spPr>
        <p:txBody>
          <a:bodyPr vert="horz" lIns="91440" tIns="45720" rIns="91440" bIns="45720" rtlCol="0" anchor="ctr">
            <a:normAutofit/>
          </a:bodyPr>
          <a:lstStyle/>
          <a:p>
            <a:r>
              <a:rPr lang="en-US" sz="2200" i="0" dirty="0"/>
              <a:t>1) What are the consequences of designating the school a crime scene?</a:t>
            </a:r>
            <a:br>
              <a:rPr lang="en-US" sz="2200" i="0" dirty="0"/>
            </a:br>
            <a:br>
              <a:rPr lang="en-US" sz="2200" i="0" dirty="0"/>
            </a:br>
            <a:r>
              <a:rPr lang="en-US" sz="2200" i="0" dirty="0"/>
              <a:t>2) Besides being students, what else could they be now?</a:t>
            </a:r>
            <a:br>
              <a:rPr lang="en-US" sz="2200" i="0" dirty="0"/>
            </a:br>
            <a:br>
              <a:rPr lang="en-US" sz="2200" i="0" dirty="0"/>
            </a:br>
            <a:r>
              <a:rPr lang="en-US" sz="2200" i="0" dirty="0"/>
              <a:t>3) Besides being teachers/administrators, what else could they be now? </a:t>
            </a:r>
            <a:br>
              <a:rPr lang="en-US" sz="2200" i="0" dirty="0"/>
            </a:br>
            <a:br>
              <a:rPr lang="en-US" sz="2200" i="0" dirty="0"/>
            </a:br>
            <a:r>
              <a:rPr lang="en-US" sz="2200" i="0" dirty="0"/>
              <a:t>4) Are you confident that all students/teachers/administrators are accounted for?</a:t>
            </a:r>
            <a:br>
              <a:rPr lang="en-US" sz="2200" i="0" dirty="0"/>
            </a:br>
            <a:br>
              <a:rPr lang="en-US" sz="2200" i="0" dirty="0"/>
            </a:br>
            <a:r>
              <a:rPr lang="en-US" sz="2200" i="0" dirty="0"/>
              <a:t>5) The shooter is dead.  Is the school safe now to occupy?</a:t>
            </a:r>
            <a:br>
              <a:rPr lang="en-US" sz="2200" i="0" dirty="0"/>
            </a:br>
            <a:br>
              <a:rPr lang="en-US" sz="2200" i="0" dirty="0"/>
            </a:br>
            <a:r>
              <a:rPr lang="en-US" sz="2200" i="0" dirty="0"/>
              <a:t>6) With its multitude of entrances and exits, parking facilities, and out-buildings, are you confident that all parents will respect the order to not enter the school?  Why would they ignore such an order?  What is the consequence of an armed parent in the hallways of the school?  Remember the teacher?</a:t>
            </a:r>
          </a:p>
        </p:txBody>
      </p:sp>
      <p:sp>
        <p:nvSpPr>
          <p:cNvPr id="3" name="Text Placeholder 2">
            <a:extLst>
              <a:ext uri="{FF2B5EF4-FFF2-40B4-BE49-F238E27FC236}">
                <a16:creationId xmlns:a16="http://schemas.microsoft.com/office/drawing/2014/main" id="{C6EDAD2C-2FB3-E788-10B5-3F5FCFE47792}"/>
              </a:ext>
            </a:extLst>
          </p:cNvPr>
          <p:cNvSpPr>
            <a:spLocks noGrp="1"/>
          </p:cNvSpPr>
          <p:nvPr>
            <p:ph type="body" idx="1"/>
          </p:nvPr>
        </p:nvSpPr>
        <p:spPr>
          <a:xfrm>
            <a:off x="7856387" y="1074420"/>
            <a:ext cx="3457605" cy="4709160"/>
          </a:xfrm>
        </p:spPr>
        <p:txBody>
          <a:bodyPr vert="horz" lIns="91440" tIns="45720" rIns="91440" bIns="45720" rtlCol="0" anchor="ctr">
            <a:normAutofit/>
          </a:bodyPr>
          <a:lstStyle/>
          <a:p>
            <a:pPr>
              <a:lnSpc>
                <a:spcPct val="100000"/>
              </a:lnSpc>
            </a:pPr>
            <a:r>
              <a:rPr lang="en-US" sz="2800" i="1" spc="100" baseline="0" dirty="0"/>
              <a:t>Factors to Consider To Establish a Family Reunification Center (FRC)</a:t>
            </a:r>
            <a:endParaRPr lang="en-US" sz="2800" dirty="0"/>
          </a:p>
        </p:txBody>
      </p:sp>
      <p:cxnSp>
        <p:nvCxnSpPr>
          <p:cNvPr id="14" name="Straight Connector 13">
            <a:extLst>
              <a:ext uri="{FF2B5EF4-FFF2-40B4-BE49-F238E27FC236}">
                <a16:creationId xmlns:a16="http://schemas.microsoft.com/office/drawing/2014/main" id="{8CE3FEC8-6867-4FFD-9D09-065F2D54A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705855" y="3429000"/>
            <a:ext cx="3657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TextBox 3">
            <a:extLst>
              <a:ext uri="{FF2B5EF4-FFF2-40B4-BE49-F238E27FC236}">
                <a16:creationId xmlns:a16="http://schemas.microsoft.com/office/drawing/2014/main" id="{764FBDB0-3F5A-9522-98B2-C87C38085E5E}"/>
              </a:ext>
            </a:extLst>
          </p:cNvPr>
          <p:cNvSpPr txBox="1"/>
          <p:nvPr/>
        </p:nvSpPr>
        <p:spPr>
          <a:xfrm>
            <a:off x="8087710" y="409903"/>
            <a:ext cx="3957145" cy="830997"/>
          </a:xfrm>
          <a:prstGeom prst="rect">
            <a:avLst/>
          </a:prstGeom>
          <a:noFill/>
        </p:spPr>
        <p:txBody>
          <a:bodyPr wrap="square" rtlCol="0">
            <a:spAutoFit/>
          </a:bodyPr>
          <a:lstStyle/>
          <a:p>
            <a:r>
              <a:rPr lang="en-US" sz="2400" dirty="0">
                <a:solidFill>
                  <a:srgbClr val="FF0000"/>
                </a:solidFill>
              </a:rPr>
              <a:t>Planning and Operations Questions</a:t>
            </a:r>
          </a:p>
        </p:txBody>
      </p:sp>
    </p:spTree>
    <p:extLst>
      <p:ext uri="{BB962C8B-B14F-4D97-AF65-F5344CB8AC3E}">
        <p14:creationId xmlns:p14="http://schemas.microsoft.com/office/powerpoint/2010/main" val="317226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5"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7" name="Straight Connector 26">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nterior of empty bus">
            <a:extLst>
              <a:ext uri="{FF2B5EF4-FFF2-40B4-BE49-F238E27FC236}">
                <a16:creationId xmlns:a16="http://schemas.microsoft.com/office/drawing/2014/main" id="{D336682A-908D-A896-04E1-7074AC2FA7D6}"/>
              </a:ext>
            </a:extLst>
          </p:cNvPr>
          <p:cNvPicPr>
            <a:picLocks noChangeAspect="1"/>
          </p:cNvPicPr>
          <p:nvPr/>
        </p:nvPicPr>
        <p:blipFill rotWithShape="1">
          <a:blip r:embed="rId3">
            <a:alphaModFix/>
          </a:blip>
          <a:srcRect l="6880" r="6879" b="-1"/>
          <a:stretch/>
        </p:blipFill>
        <p:spPr>
          <a:xfrm>
            <a:off x="3331593" y="10"/>
            <a:ext cx="8860407" cy="6857990"/>
          </a:xfrm>
          <a:custGeom>
            <a:avLst/>
            <a:gdLst/>
            <a:ahLst/>
            <a:cxnLst/>
            <a:rect l="l" t="t" r="r" b="b"/>
            <a:pathLst>
              <a:path w="8860407" h="6858000">
                <a:moveTo>
                  <a:pt x="0" y="0"/>
                </a:moveTo>
                <a:lnTo>
                  <a:pt x="8860407" y="0"/>
                </a:lnTo>
                <a:lnTo>
                  <a:pt x="8860407" y="6858000"/>
                </a:lnTo>
                <a:lnTo>
                  <a:pt x="661049" y="6858000"/>
                </a:lnTo>
                <a:lnTo>
                  <a:pt x="832672" y="6662026"/>
                </a:lnTo>
                <a:cubicBezTo>
                  <a:pt x="1465328" y="5866432"/>
                  <a:pt x="1845374" y="4846462"/>
                  <a:pt x="1845374" y="3734370"/>
                </a:cubicBezTo>
                <a:cubicBezTo>
                  <a:pt x="1845374" y="2244963"/>
                  <a:pt x="1163691" y="920792"/>
                  <a:pt x="106458" y="79568"/>
                </a:cubicBezTo>
                <a:close/>
              </a:path>
            </a:pathLst>
          </a:custGeom>
        </p:spPr>
      </p:pic>
      <p:sp>
        <p:nvSpPr>
          <p:cNvPr id="4" name="Title 3">
            <a:extLst>
              <a:ext uri="{FF2B5EF4-FFF2-40B4-BE49-F238E27FC236}">
                <a16:creationId xmlns:a16="http://schemas.microsoft.com/office/drawing/2014/main" id="{84DDE658-AC90-2B3D-5963-F04EB07ABF86}"/>
              </a:ext>
            </a:extLst>
          </p:cNvPr>
          <p:cNvSpPr>
            <a:spLocks noGrp="1"/>
          </p:cNvSpPr>
          <p:nvPr>
            <p:ph type="title"/>
          </p:nvPr>
        </p:nvSpPr>
        <p:spPr>
          <a:xfrm>
            <a:off x="110361" y="1128810"/>
            <a:ext cx="4650815" cy="5104722"/>
          </a:xfrm>
        </p:spPr>
        <p:txBody>
          <a:bodyPr vert="horz" lIns="91440" tIns="45720" rIns="91440" bIns="45720" rtlCol="0" anchor="b">
            <a:normAutofit fontScale="90000"/>
          </a:bodyPr>
          <a:lstStyle/>
          <a:p>
            <a:r>
              <a:rPr lang="en-US" sz="4200" dirty="0"/>
              <a:t>Order of Your Problems:</a:t>
            </a:r>
            <a:br>
              <a:rPr lang="en-US" sz="4200" dirty="0"/>
            </a:br>
            <a:br>
              <a:rPr lang="en-US" sz="2800" dirty="0"/>
            </a:br>
            <a:r>
              <a:rPr lang="en-US" sz="2800" dirty="0"/>
              <a:t>1) Decision to Establish the FRC</a:t>
            </a:r>
            <a:br>
              <a:rPr lang="en-US" sz="2800" dirty="0"/>
            </a:br>
            <a:r>
              <a:rPr lang="en-US" sz="2800" dirty="0"/>
              <a:t>2) Standing up the FRC (including Staffing &amp; Security)</a:t>
            </a:r>
            <a:br>
              <a:rPr lang="en-US" sz="2800" dirty="0"/>
            </a:br>
            <a:r>
              <a:rPr lang="en-US" sz="2800" dirty="0"/>
              <a:t>3) Notifying Parents/Community</a:t>
            </a:r>
            <a:br>
              <a:rPr lang="en-US" sz="2800" dirty="0"/>
            </a:br>
            <a:r>
              <a:rPr lang="en-US" sz="2800" dirty="0"/>
              <a:t>4) Securing Buses For FRC</a:t>
            </a:r>
            <a:br>
              <a:rPr lang="en-US" sz="2800" dirty="0"/>
            </a:br>
            <a:r>
              <a:rPr lang="en-US" sz="2800" dirty="0"/>
              <a:t>5) Loading the Students on Buses &amp; Safe Transport of Students</a:t>
            </a:r>
            <a:br>
              <a:rPr lang="en-US" sz="2800" dirty="0"/>
            </a:br>
            <a:r>
              <a:rPr lang="en-US" sz="2800" dirty="0"/>
              <a:t>6) The FRC Reunification Process</a:t>
            </a:r>
            <a:br>
              <a:rPr lang="en-US" sz="2800" dirty="0"/>
            </a:br>
            <a:r>
              <a:rPr lang="en-US" sz="2800" dirty="0"/>
              <a:t>7) Media</a:t>
            </a:r>
            <a:br>
              <a:rPr lang="en-US" sz="2800" dirty="0"/>
            </a:br>
            <a:r>
              <a:rPr lang="en-US" sz="2800" dirty="0"/>
              <a:t>8) Closing the FRC</a:t>
            </a:r>
            <a:br>
              <a:rPr lang="en-US" sz="2700" dirty="0"/>
            </a:br>
            <a:endParaRPr lang="en-US" sz="2700" dirty="0"/>
          </a:p>
        </p:txBody>
      </p:sp>
      <p:sp>
        <p:nvSpPr>
          <p:cNvPr id="31"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46381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5D3BE-E88A-3FD7-EED3-0B60260EB474}"/>
              </a:ext>
            </a:extLst>
          </p:cNvPr>
          <p:cNvSpPr>
            <a:spLocks noGrp="1"/>
          </p:cNvSpPr>
          <p:nvPr>
            <p:ph type="title"/>
          </p:nvPr>
        </p:nvSpPr>
        <p:spPr>
          <a:xfrm>
            <a:off x="278972" y="247973"/>
            <a:ext cx="6872267" cy="6404287"/>
          </a:xfrm>
        </p:spPr>
        <p:txBody>
          <a:bodyPr vert="horz" lIns="91440" tIns="45720" rIns="91440" bIns="45720" rtlCol="0" anchor="ctr">
            <a:noAutofit/>
          </a:bodyPr>
          <a:lstStyle/>
          <a:p>
            <a:r>
              <a:rPr lang="en-US" sz="1800" i="0" dirty="0"/>
              <a:t>-Is it big enough to hold the students and the parents for several hours?</a:t>
            </a:r>
            <a:br>
              <a:rPr lang="en-US" sz="1800" i="0" dirty="0"/>
            </a:br>
            <a:br>
              <a:rPr lang="en-US" sz="1800" i="0" dirty="0"/>
            </a:br>
            <a:r>
              <a:rPr lang="en-US" sz="1800" i="0" dirty="0"/>
              <a:t>-Are the sufficient facilities at the FRC?  Bathrooms?  Kitchen?  Interview Rooms? Death Notification Rooms?  </a:t>
            </a:r>
            <a:br>
              <a:rPr lang="en-US" sz="1800" i="0" dirty="0"/>
            </a:br>
            <a:br>
              <a:rPr lang="en-US" sz="1800" i="0" dirty="0"/>
            </a:br>
            <a:r>
              <a:rPr lang="en-US" sz="1800" i="0" dirty="0"/>
              <a:t>-Is there easy access to the facility?</a:t>
            </a:r>
            <a:br>
              <a:rPr lang="en-US" sz="1800" i="0" dirty="0"/>
            </a:br>
            <a:br>
              <a:rPr lang="en-US" sz="1800" i="0" dirty="0"/>
            </a:br>
            <a:r>
              <a:rPr lang="en-US" sz="1800" i="0" dirty="0"/>
              <a:t>-Can students be dropped off and then enter the facility outside the view of parents?</a:t>
            </a:r>
            <a:br>
              <a:rPr lang="en-US" sz="1800" i="0" dirty="0"/>
            </a:br>
            <a:br>
              <a:rPr lang="en-US" sz="1800" i="0" dirty="0"/>
            </a:br>
            <a:r>
              <a:rPr lang="en-US" sz="1800" i="0" dirty="0"/>
              <a:t>-Is there sufficient parking for the parents?</a:t>
            </a:r>
            <a:br>
              <a:rPr lang="en-US" sz="1800" i="0" dirty="0"/>
            </a:br>
            <a:br>
              <a:rPr lang="en-US" sz="1800" i="0" dirty="0"/>
            </a:br>
            <a:r>
              <a:rPr lang="en-US" sz="1800" i="0" dirty="0"/>
              <a:t>-Is there sufficient space for emergency vehicles, to include ambulances?</a:t>
            </a:r>
            <a:br>
              <a:rPr lang="en-US" sz="1800" i="0" dirty="0"/>
            </a:br>
            <a:br>
              <a:rPr lang="en-US" sz="1800" i="0" dirty="0"/>
            </a:br>
            <a:r>
              <a:rPr lang="en-US" sz="1800" i="0" dirty="0"/>
              <a:t>-Can parents and students be adequately separated until PLANNED reunification?</a:t>
            </a:r>
            <a:br>
              <a:rPr lang="en-US" sz="1800" i="0" dirty="0"/>
            </a:br>
            <a:br>
              <a:rPr lang="en-US" sz="1800" i="0" dirty="0"/>
            </a:br>
            <a:r>
              <a:rPr lang="en-US" sz="1800" i="0" dirty="0"/>
              <a:t>-Is there access to </a:t>
            </a:r>
            <a:r>
              <a:rPr lang="en-US" sz="1800" i="0" dirty="0" err="1"/>
              <a:t>WiFi</a:t>
            </a:r>
            <a:r>
              <a:rPr lang="en-US" sz="1800" i="0" dirty="0"/>
              <a:t>?  Communications?  </a:t>
            </a:r>
            <a:br>
              <a:rPr lang="en-US" sz="1800" i="0" dirty="0"/>
            </a:br>
            <a:br>
              <a:rPr lang="en-US" sz="1800" i="0" dirty="0"/>
            </a:br>
            <a:r>
              <a:rPr lang="en-US" sz="1800" i="0" dirty="0"/>
              <a:t>-Is there a space for a command post?</a:t>
            </a:r>
            <a:br>
              <a:rPr lang="en-US" sz="1800" i="0" dirty="0"/>
            </a:br>
            <a:br>
              <a:rPr lang="en-US" sz="1800" i="0" dirty="0"/>
            </a:br>
            <a:r>
              <a:rPr lang="en-US" sz="1800" i="0" dirty="0"/>
              <a:t>-Sufficient tables, chairs, food &amp; water?</a:t>
            </a:r>
          </a:p>
        </p:txBody>
      </p:sp>
      <p:sp>
        <p:nvSpPr>
          <p:cNvPr id="3" name="Text Placeholder 2">
            <a:extLst>
              <a:ext uri="{FF2B5EF4-FFF2-40B4-BE49-F238E27FC236}">
                <a16:creationId xmlns:a16="http://schemas.microsoft.com/office/drawing/2014/main" id="{429BB853-DB46-29C7-E1B2-2B5CDCB3DCDE}"/>
              </a:ext>
            </a:extLst>
          </p:cNvPr>
          <p:cNvSpPr>
            <a:spLocks noGrp="1"/>
          </p:cNvSpPr>
          <p:nvPr>
            <p:ph type="body" idx="1"/>
          </p:nvPr>
        </p:nvSpPr>
        <p:spPr>
          <a:xfrm>
            <a:off x="7856387" y="1074420"/>
            <a:ext cx="3457605" cy="4709160"/>
          </a:xfrm>
        </p:spPr>
        <p:txBody>
          <a:bodyPr vert="horz" lIns="91440" tIns="45720" rIns="91440" bIns="45720" rtlCol="0" anchor="ctr">
            <a:normAutofit/>
          </a:bodyPr>
          <a:lstStyle/>
          <a:p>
            <a:pPr>
              <a:lnSpc>
                <a:spcPct val="100000"/>
              </a:lnSpc>
            </a:pPr>
            <a:r>
              <a:rPr lang="en-US" sz="3600" b="1" dirty="0">
                <a:solidFill>
                  <a:srgbClr val="FF0000"/>
                </a:solidFill>
              </a:rPr>
              <a:t>Some Factors To Consider in Finding a Family Reunification Center </a:t>
            </a:r>
          </a:p>
        </p:txBody>
      </p:sp>
      <p:sp>
        <p:nvSpPr>
          <p:cNvPr id="4" name="TextBox 3">
            <a:extLst>
              <a:ext uri="{FF2B5EF4-FFF2-40B4-BE49-F238E27FC236}">
                <a16:creationId xmlns:a16="http://schemas.microsoft.com/office/drawing/2014/main" id="{64BEC270-ACED-CF00-876D-C230A950145B}"/>
              </a:ext>
            </a:extLst>
          </p:cNvPr>
          <p:cNvSpPr txBox="1"/>
          <p:nvPr/>
        </p:nvSpPr>
        <p:spPr>
          <a:xfrm>
            <a:off x="7662041" y="441434"/>
            <a:ext cx="4288221" cy="584775"/>
          </a:xfrm>
          <a:prstGeom prst="rect">
            <a:avLst/>
          </a:prstGeom>
          <a:noFill/>
        </p:spPr>
        <p:txBody>
          <a:bodyPr wrap="square" rtlCol="0">
            <a:spAutoFit/>
          </a:bodyPr>
          <a:lstStyle/>
          <a:p>
            <a:r>
              <a:rPr lang="en-US" sz="3200" b="1" dirty="0">
                <a:solidFill>
                  <a:schemeClr val="accent6"/>
                </a:solidFill>
              </a:rPr>
              <a:t>Planning Questions</a:t>
            </a:r>
          </a:p>
        </p:txBody>
      </p:sp>
    </p:spTree>
    <p:extLst>
      <p:ext uri="{BB962C8B-B14F-4D97-AF65-F5344CB8AC3E}">
        <p14:creationId xmlns:p14="http://schemas.microsoft.com/office/powerpoint/2010/main" val="216988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E814D-BFD3-EA3B-7672-BB4ED02846A5}"/>
              </a:ext>
            </a:extLst>
          </p:cNvPr>
          <p:cNvSpPr>
            <a:spLocks noGrp="1"/>
          </p:cNvSpPr>
          <p:nvPr>
            <p:ph type="title"/>
          </p:nvPr>
        </p:nvSpPr>
        <p:spPr>
          <a:xfrm>
            <a:off x="78059" y="758952"/>
            <a:ext cx="4192857" cy="4754880"/>
          </a:xfrm>
        </p:spPr>
        <p:txBody>
          <a:bodyPr/>
          <a:lstStyle/>
          <a:p>
            <a:r>
              <a:rPr lang="en-US" dirty="0"/>
              <a:t>SUGGESTED STEPS TO OPEN THE FRC.</a:t>
            </a:r>
          </a:p>
        </p:txBody>
      </p:sp>
      <p:graphicFrame>
        <p:nvGraphicFramePr>
          <p:cNvPr id="7" name="Content Placeholder 4">
            <a:extLst>
              <a:ext uri="{FF2B5EF4-FFF2-40B4-BE49-F238E27FC236}">
                <a16:creationId xmlns:a16="http://schemas.microsoft.com/office/drawing/2014/main" id="{5CBF58BC-E156-9084-E970-F1D12FC970DD}"/>
              </a:ext>
            </a:extLst>
          </p:cNvPr>
          <p:cNvGraphicFramePr>
            <a:graphicFrameLocks noGrp="1"/>
          </p:cNvGraphicFramePr>
          <p:nvPr>
            <p:ph idx="1"/>
          </p:nvPr>
        </p:nvGraphicFramePr>
        <p:xfrm>
          <a:off x="4439653" y="372979"/>
          <a:ext cx="7230979" cy="6280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09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13EF01-C44D-8242-6A9E-17F521CA1C19}"/>
              </a:ext>
            </a:extLst>
          </p:cNvPr>
          <p:cNvSpPr>
            <a:spLocks noGrp="1"/>
          </p:cNvSpPr>
          <p:nvPr>
            <p:ph type="title"/>
          </p:nvPr>
        </p:nvSpPr>
        <p:spPr>
          <a:xfrm>
            <a:off x="758952" y="420625"/>
            <a:ext cx="10667998" cy="1326814"/>
          </a:xfrm>
        </p:spPr>
        <p:txBody>
          <a:bodyPr anchor="ctr">
            <a:normAutofit/>
          </a:bodyPr>
          <a:lstStyle/>
          <a:p>
            <a:r>
              <a:rPr lang="en-US">
                <a:solidFill>
                  <a:schemeClr val="bg1"/>
                </a:solidFill>
              </a:rPr>
              <a:t>9:30 am</a:t>
            </a:r>
          </a:p>
        </p:txBody>
      </p:sp>
      <p:sp>
        <p:nvSpPr>
          <p:cNvPr id="3" name="Content Placeholder 2">
            <a:extLst>
              <a:ext uri="{FF2B5EF4-FFF2-40B4-BE49-F238E27FC236}">
                <a16:creationId xmlns:a16="http://schemas.microsoft.com/office/drawing/2014/main" id="{6881B9CA-B95E-F8DD-2A89-39F1AEE1CCD5}"/>
              </a:ext>
            </a:extLst>
          </p:cNvPr>
          <p:cNvSpPr>
            <a:spLocks noGrp="1"/>
          </p:cNvSpPr>
          <p:nvPr>
            <p:ph idx="1"/>
          </p:nvPr>
        </p:nvSpPr>
        <p:spPr>
          <a:xfrm>
            <a:off x="154983" y="2168064"/>
            <a:ext cx="7532176" cy="4434650"/>
          </a:xfrm>
        </p:spPr>
        <p:txBody>
          <a:bodyPr anchor="ctr">
            <a:normAutofit/>
          </a:bodyPr>
          <a:lstStyle/>
          <a:p>
            <a:pPr>
              <a:lnSpc>
                <a:spcPct val="100000"/>
              </a:lnSpc>
            </a:pPr>
            <a:r>
              <a:rPr lang="en-US" b="1" dirty="0">
                <a:solidFill>
                  <a:srgbClr val="FF0000"/>
                </a:solidFill>
              </a:rPr>
              <a:t>The decision is made to open a family reunification center (FRC):  </a:t>
            </a:r>
            <a:r>
              <a:rPr lang="en-US" dirty="0"/>
              <a:t>The school is a crime scene; there are potential witnesses among the students; the school is otherwise unsafe; and parental actions are increasingly difficult to control.</a:t>
            </a:r>
          </a:p>
          <a:p>
            <a:pPr>
              <a:lnSpc>
                <a:spcPct val="100000"/>
              </a:lnSpc>
            </a:pPr>
            <a:r>
              <a:rPr lang="en-US" dirty="0"/>
              <a:t> Advise parents that information on where to obtain children is forthcoming/FRC.  </a:t>
            </a:r>
          </a:p>
          <a:p>
            <a:pPr>
              <a:lnSpc>
                <a:spcPct val="100000"/>
              </a:lnSpc>
            </a:pPr>
            <a:r>
              <a:rPr lang="en-US" dirty="0"/>
              <a:t>At the school, LEOs go from classroom to classroom, using obtained keys, and enters each classroom to ensure there are no threats inside.</a:t>
            </a:r>
          </a:p>
          <a:p>
            <a:pPr>
              <a:lnSpc>
                <a:spcPct val="100000"/>
              </a:lnSpc>
            </a:pPr>
            <a:r>
              <a:rPr lang="en-US" dirty="0"/>
              <a:t>After a room is cleared, the students inside are gathered and led single file down the hall to presumed waiting school bus.</a:t>
            </a:r>
          </a:p>
        </p:txBody>
      </p:sp>
      <p:pic>
        <p:nvPicPr>
          <p:cNvPr id="5" name="Picture 4" descr="A picture containing outdoor, person, people, group&#10;&#10;Description automatically generated">
            <a:extLst>
              <a:ext uri="{FF2B5EF4-FFF2-40B4-BE49-F238E27FC236}">
                <a16:creationId xmlns:a16="http://schemas.microsoft.com/office/drawing/2014/main" id="{FCA2DBFC-E4E3-566F-57A7-902DB5F0C125}"/>
              </a:ext>
            </a:extLst>
          </p:cNvPr>
          <p:cNvPicPr>
            <a:picLocks noChangeAspect="1"/>
          </p:cNvPicPr>
          <p:nvPr/>
        </p:nvPicPr>
        <p:blipFill rotWithShape="1">
          <a:blip r:embed="rId2"/>
          <a:srcRect l="13984" r="31033" b="1"/>
          <a:stretch/>
        </p:blipFill>
        <p:spPr>
          <a:xfrm>
            <a:off x="8065685" y="2413169"/>
            <a:ext cx="2749531" cy="3370396"/>
          </a:xfrm>
          <a:prstGeom prst="rect">
            <a:avLst/>
          </a:prstGeom>
        </p:spPr>
      </p:pic>
      <p:sp>
        <p:nvSpPr>
          <p:cNvPr id="2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88488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a:extLst>
              <a:ext uri="{FF2B5EF4-FFF2-40B4-BE49-F238E27FC236}">
                <a16:creationId xmlns:a16="http://schemas.microsoft.com/office/drawing/2014/main" id="{1F5AFCEF-DEE2-7A48-933B-44C43611341D}"/>
              </a:ext>
            </a:extLst>
          </p:cNvPr>
          <p:cNvSpPr txBox="1">
            <a:spLocks noChangeArrowheads="1"/>
          </p:cNvSpPr>
          <p:nvPr/>
        </p:nvSpPr>
        <p:spPr bwMode="auto">
          <a:xfrm>
            <a:off x="5434069" y="414941"/>
            <a:ext cx="2602842" cy="19240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Emergency Operations Center</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(Main Command Post)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(Joint Operations Center)</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-Incident/Unified Commander(s) Structure</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 name="Text Box 2">
            <a:extLst>
              <a:ext uri="{FF2B5EF4-FFF2-40B4-BE49-F238E27FC236}">
                <a16:creationId xmlns:a16="http://schemas.microsoft.com/office/drawing/2014/main" id="{413BECA6-5141-6A9C-2C75-B90F8004860D}"/>
              </a:ext>
            </a:extLst>
          </p:cNvPr>
          <p:cNvSpPr txBox="1">
            <a:spLocks noChangeArrowheads="1"/>
          </p:cNvSpPr>
          <p:nvPr/>
        </p:nvSpPr>
        <p:spPr bwMode="auto">
          <a:xfrm>
            <a:off x="2175646" y="2377857"/>
            <a:ext cx="3097264" cy="230450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High School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Incident Command Post-1</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(Forward Command Post-1)</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(Tactical Command Post-1)</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-Elements of Incident Command Structure</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6" name="Text Box 3">
            <a:extLst>
              <a:ext uri="{FF2B5EF4-FFF2-40B4-BE49-F238E27FC236}">
                <a16:creationId xmlns:a16="http://schemas.microsoft.com/office/drawing/2014/main" id="{863C7B3A-DC56-4566-13D8-1BD242AA8219}"/>
              </a:ext>
            </a:extLst>
          </p:cNvPr>
          <p:cNvSpPr txBox="1">
            <a:spLocks noChangeArrowheads="1"/>
          </p:cNvSpPr>
          <p:nvPr/>
        </p:nvSpPr>
        <p:spPr bwMode="auto">
          <a:xfrm>
            <a:off x="8117708" y="2377857"/>
            <a:ext cx="2602843" cy="230450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Family Reunification Center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Incident Command Post-2</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(Forward Command Post-2)</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(Tactical Command Post-2)</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-Elements of Incident/</a:t>
            </a:r>
            <a:r>
              <a:rPr kumimoji="0" lang="en-US" altLang="en-US" sz="1600" b="1" i="0" u="sng" strike="noStrike" cap="none" normalizeH="0" baseline="0" dirty="0">
                <a:ln>
                  <a:noFill/>
                </a:ln>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Unified </a:t>
            </a:r>
            <a:r>
              <a:rPr kumimoji="0" lang="en-US" altLang="en-US" sz="1600" b="1" i="0" u="none" strike="noStrike" cap="none" normalizeH="0" baseline="0" dirty="0">
                <a:ln>
                  <a:noFill/>
                </a:ln>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Command Structure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7" name="Text Box 4">
            <a:extLst>
              <a:ext uri="{FF2B5EF4-FFF2-40B4-BE49-F238E27FC236}">
                <a16:creationId xmlns:a16="http://schemas.microsoft.com/office/drawing/2014/main" id="{05E3314C-F396-0859-F357-769DDB56D4E7}"/>
              </a:ext>
            </a:extLst>
          </p:cNvPr>
          <p:cNvSpPr txBox="1">
            <a:spLocks noChangeArrowheads="1"/>
          </p:cNvSpPr>
          <p:nvPr/>
        </p:nvSpPr>
        <p:spPr bwMode="auto">
          <a:xfrm>
            <a:off x="5272910" y="4919059"/>
            <a:ext cx="2844794" cy="16383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Shooter’s Residence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Incident Command Post-3</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(Forward Command Post-3)</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(Tactical Command Post-3)</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-Elements of Incident Command Structure</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cxnSp>
        <p:nvCxnSpPr>
          <p:cNvPr id="8" name="Straight Arrow Connector 7">
            <a:extLst>
              <a:ext uri="{FF2B5EF4-FFF2-40B4-BE49-F238E27FC236}">
                <a16:creationId xmlns:a16="http://schemas.microsoft.com/office/drawing/2014/main" id="{7E837FE2-277C-FC0C-DBAF-2783FF17306B}"/>
              </a:ext>
            </a:extLst>
          </p:cNvPr>
          <p:cNvCxnSpPr/>
          <p:nvPr/>
        </p:nvCxnSpPr>
        <p:spPr>
          <a:xfrm flipV="1">
            <a:off x="5444579" y="2575691"/>
            <a:ext cx="850900" cy="1060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9EA42FB-AACD-C10E-0AC4-8B41CD66EA4D}"/>
              </a:ext>
            </a:extLst>
          </p:cNvPr>
          <p:cNvCxnSpPr/>
          <p:nvPr/>
        </p:nvCxnSpPr>
        <p:spPr>
          <a:xfrm flipH="1" flipV="1">
            <a:off x="7067879" y="2577553"/>
            <a:ext cx="971550" cy="113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4BADDCE-9825-D45F-B021-693E27AA270B}"/>
              </a:ext>
            </a:extLst>
          </p:cNvPr>
          <p:cNvCxnSpPr/>
          <p:nvPr/>
        </p:nvCxnSpPr>
        <p:spPr>
          <a:xfrm flipV="1">
            <a:off x="6695309" y="2936766"/>
            <a:ext cx="0" cy="1924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 Box 8">
            <a:extLst>
              <a:ext uri="{FF2B5EF4-FFF2-40B4-BE49-F238E27FC236}">
                <a16:creationId xmlns:a16="http://schemas.microsoft.com/office/drawing/2014/main" id="{12E1796D-1C86-3400-CA9B-5994E5404034}"/>
              </a:ext>
            </a:extLst>
          </p:cNvPr>
          <p:cNvSpPr txBox="1">
            <a:spLocks noChangeArrowheads="1"/>
          </p:cNvSpPr>
          <p:nvPr/>
        </p:nvSpPr>
        <p:spPr bwMode="auto">
          <a:xfrm>
            <a:off x="225972" y="163978"/>
            <a:ext cx="3097264" cy="172788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Incident Command Structure:</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600" b="1"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Command Staff (</a:t>
            </a:r>
            <a:r>
              <a:rPr kumimoji="0" lang="en-US" altLang="en-US" sz="1600" b="1" i="0" u="none" strike="noStrike" cap="none" normalizeH="0" baseline="0" dirty="0" err="1">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IC’dr</a:t>
            </a:r>
            <a:r>
              <a:rPr kumimoji="0" lang="en-US" altLang="en-US" sz="1600" b="1"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/Unified)</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-Finance</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-Logistics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-Operations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-Planning</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90B4BD3F-77A6-4C01-57D7-46E149ED656B}"/>
              </a:ext>
            </a:extLst>
          </p:cNvPr>
          <p:cNvSpPr>
            <a:spLocks noChangeArrowheads="1"/>
          </p:cNvSpPr>
          <p:nvPr/>
        </p:nvSpPr>
        <p:spPr bwMode="auto">
          <a:xfrm>
            <a:off x="35254" y="1058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3" name="Straight Arrow Connector 2">
            <a:extLst>
              <a:ext uri="{FF2B5EF4-FFF2-40B4-BE49-F238E27FC236}">
                <a16:creationId xmlns:a16="http://schemas.microsoft.com/office/drawing/2014/main" id="{460A38A1-4043-9E3B-FF6A-E6250FE7B9CE}"/>
              </a:ext>
            </a:extLst>
          </p:cNvPr>
          <p:cNvCxnSpPr/>
          <p:nvPr/>
        </p:nvCxnSpPr>
        <p:spPr>
          <a:xfrm>
            <a:off x="8117704" y="563017"/>
            <a:ext cx="18303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150C600-9803-43CA-7119-628632EF8462}"/>
              </a:ext>
            </a:extLst>
          </p:cNvPr>
          <p:cNvCxnSpPr/>
          <p:nvPr/>
        </p:nvCxnSpPr>
        <p:spPr>
          <a:xfrm>
            <a:off x="8117704" y="1639614"/>
            <a:ext cx="18303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18F2B4F-A734-6E06-ED7F-3B1A3C10572D}"/>
              </a:ext>
            </a:extLst>
          </p:cNvPr>
          <p:cNvSpPr txBox="1"/>
          <p:nvPr/>
        </p:nvSpPr>
        <p:spPr>
          <a:xfrm>
            <a:off x="10028834" y="378352"/>
            <a:ext cx="1797269" cy="369332"/>
          </a:xfrm>
          <a:prstGeom prst="rect">
            <a:avLst/>
          </a:prstGeom>
          <a:noFill/>
        </p:spPr>
        <p:txBody>
          <a:bodyPr wrap="square" rtlCol="0">
            <a:spAutoFit/>
          </a:bodyPr>
          <a:lstStyle/>
          <a:p>
            <a:r>
              <a:rPr lang="en-US" dirty="0"/>
              <a:t>Staging Area</a:t>
            </a:r>
          </a:p>
        </p:txBody>
      </p:sp>
      <p:sp>
        <p:nvSpPr>
          <p:cNvPr id="17" name="TextBox 16">
            <a:extLst>
              <a:ext uri="{FF2B5EF4-FFF2-40B4-BE49-F238E27FC236}">
                <a16:creationId xmlns:a16="http://schemas.microsoft.com/office/drawing/2014/main" id="{98D66B9C-37A8-DADE-0D3F-7E3747277B20}"/>
              </a:ext>
            </a:extLst>
          </p:cNvPr>
          <p:cNvSpPr txBox="1"/>
          <p:nvPr/>
        </p:nvSpPr>
        <p:spPr>
          <a:xfrm>
            <a:off x="10028834" y="1177949"/>
            <a:ext cx="1921428" cy="923330"/>
          </a:xfrm>
          <a:prstGeom prst="rect">
            <a:avLst/>
          </a:prstGeom>
          <a:noFill/>
        </p:spPr>
        <p:txBody>
          <a:bodyPr wrap="square" rtlCol="0">
            <a:spAutoFit/>
          </a:bodyPr>
          <a:lstStyle/>
          <a:p>
            <a:r>
              <a:rPr lang="en-US" dirty="0"/>
              <a:t>Joint Information Center</a:t>
            </a:r>
          </a:p>
        </p:txBody>
      </p:sp>
    </p:spTree>
    <p:extLst>
      <p:ext uri="{BB962C8B-B14F-4D97-AF65-F5344CB8AC3E}">
        <p14:creationId xmlns:p14="http://schemas.microsoft.com/office/powerpoint/2010/main" val="189931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E5A3B-A51F-E030-14D9-FEB3ADF3B272}"/>
              </a:ext>
            </a:extLst>
          </p:cNvPr>
          <p:cNvSpPr>
            <a:spLocks noGrp="1"/>
          </p:cNvSpPr>
          <p:nvPr>
            <p:ph type="title"/>
          </p:nvPr>
        </p:nvSpPr>
        <p:spPr>
          <a:xfrm>
            <a:off x="1068495" y="373240"/>
            <a:ext cx="6782727" cy="1540106"/>
          </a:xfrm>
        </p:spPr>
        <p:txBody>
          <a:bodyPr>
            <a:normAutofit fontScale="90000"/>
          </a:bodyPr>
          <a:lstStyle/>
          <a:p>
            <a:r>
              <a:rPr lang="en-US" dirty="0"/>
              <a:t>Operations Questions…</a:t>
            </a:r>
          </a:p>
        </p:txBody>
      </p:sp>
      <p:cxnSp>
        <p:nvCxnSpPr>
          <p:cNvPr id="12" name="Straight Connector 11">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2F559F-6153-E0ED-1696-55B696C85F27}"/>
              </a:ext>
            </a:extLst>
          </p:cNvPr>
          <p:cNvSpPr>
            <a:spLocks noGrp="1"/>
          </p:cNvSpPr>
          <p:nvPr>
            <p:ph idx="1"/>
          </p:nvPr>
        </p:nvSpPr>
        <p:spPr>
          <a:xfrm>
            <a:off x="1068496" y="1483113"/>
            <a:ext cx="5797251" cy="5119602"/>
          </a:xfrm>
        </p:spPr>
        <p:txBody>
          <a:bodyPr>
            <a:normAutofit lnSpcReduction="10000"/>
          </a:bodyPr>
          <a:lstStyle/>
          <a:p>
            <a:pPr>
              <a:lnSpc>
                <a:spcPct val="100000"/>
              </a:lnSpc>
            </a:pPr>
            <a:r>
              <a:rPr lang="en-US" sz="2200" dirty="0"/>
              <a:t>What will students be allowed to carry with them to the FRC?  Book bags? Purses? Cell phones?  Bulky coats in winter?</a:t>
            </a:r>
          </a:p>
          <a:p>
            <a:pPr>
              <a:lnSpc>
                <a:spcPct val="100000"/>
              </a:lnSpc>
            </a:pPr>
            <a:r>
              <a:rPr lang="en-US" sz="2200" dirty="0"/>
              <a:t>If you had deceased students in the common areas, would you change what the classroom students are allowed to bring with them?  </a:t>
            </a:r>
          </a:p>
          <a:p>
            <a:pPr>
              <a:lnSpc>
                <a:spcPct val="100000"/>
              </a:lnSpc>
            </a:pPr>
            <a:r>
              <a:rPr lang="en-US" sz="2200" dirty="0"/>
              <a:t>What is happening at the other schools in your district?  Are parents allowed to pick up students there?  </a:t>
            </a:r>
          </a:p>
          <a:p>
            <a:pPr>
              <a:lnSpc>
                <a:spcPct val="100000"/>
              </a:lnSpc>
            </a:pPr>
            <a:r>
              <a:rPr lang="en-US" sz="2200" dirty="0"/>
              <a:t>Will you have enough buses to take those ”other school” students home, and still provide adequate assistance in moving students to the reunification center?</a:t>
            </a:r>
          </a:p>
          <a:p>
            <a:pPr>
              <a:lnSpc>
                <a:spcPct val="100000"/>
              </a:lnSpc>
            </a:pPr>
            <a:endParaRPr lang="en-US" sz="1400" dirty="0"/>
          </a:p>
        </p:txBody>
      </p:sp>
      <p:sp>
        <p:nvSpPr>
          <p:cNvPr id="14" name="Freeform: Shape 13">
            <a:extLst>
              <a:ext uri="{FF2B5EF4-FFF2-40B4-BE49-F238E27FC236}">
                <a16:creationId xmlns:a16="http://schemas.microsoft.com/office/drawing/2014/main" id="{F76C355F-28BE-46B1-9B8D-5D71A4815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6934" y="0"/>
            <a:ext cx="5215066" cy="6858000"/>
          </a:xfrm>
          <a:custGeom>
            <a:avLst/>
            <a:gdLst>
              <a:gd name="connsiteX0" fmla="*/ 2017353 w 5215066"/>
              <a:gd name="connsiteY0" fmla="*/ 0 h 6858000"/>
              <a:gd name="connsiteX1" fmla="*/ 5215066 w 5215066"/>
              <a:gd name="connsiteY1" fmla="*/ 0 h 6858000"/>
              <a:gd name="connsiteX2" fmla="*/ 5215066 w 5215066"/>
              <a:gd name="connsiteY2" fmla="*/ 6858000 h 6858000"/>
              <a:gd name="connsiteX3" fmla="*/ 1292431 w 5215066"/>
              <a:gd name="connsiteY3" fmla="*/ 6858000 h 6858000"/>
              <a:gd name="connsiteX4" fmla="*/ 1012702 w 5215066"/>
              <a:gd name="connsiteY4" fmla="*/ 6549681 h 6858000"/>
              <a:gd name="connsiteX5" fmla="*/ 0 w 5215066"/>
              <a:gd name="connsiteY5" fmla="*/ 3723759 h 6858000"/>
              <a:gd name="connsiteX6" fmla="*/ 1955279 w 5215066"/>
              <a:gd name="connsiteY6"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room full of luggage&#10;&#10;Description automatically generated with low confidence">
            <a:extLst>
              <a:ext uri="{FF2B5EF4-FFF2-40B4-BE49-F238E27FC236}">
                <a16:creationId xmlns:a16="http://schemas.microsoft.com/office/drawing/2014/main" id="{8F5C0B6D-757B-12EC-182A-F54D6D2974BB}"/>
              </a:ext>
            </a:extLst>
          </p:cNvPr>
          <p:cNvPicPr>
            <a:picLocks noChangeAspect="1"/>
          </p:cNvPicPr>
          <p:nvPr/>
        </p:nvPicPr>
        <p:blipFill>
          <a:blip r:embed="rId2"/>
          <a:stretch>
            <a:fillRect/>
          </a:stretch>
        </p:blipFill>
        <p:spPr>
          <a:xfrm>
            <a:off x="7608083" y="2094918"/>
            <a:ext cx="4357176" cy="3433359"/>
          </a:xfrm>
          <a:prstGeom prst="rect">
            <a:avLst/>
          </a:prstGeom>
        </p:spPr>
      </p:pic>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960524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5" name="Straight Connector 24">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Moving bus">
            <a:extLst>
              <a:ext uri="{FF2B5EF4-FFF2-40B4-BE49-F238E27FC236}">
                <a16:creationId xmlns:a16="http://schemas.microsoft.com/office/drawing/2014/main" id="{6F26BD24-D94C-DDDD-B73D-9FF4475A8F45}"/>
              </a:ext>
            </a:extLst>
          </p:cNvPr>
          <p:cNvPicPr>
            <a:picLocks noChangeAspect="1"/>
          </p:cNvPicPr>
          <p:nvPr/>
        </p:nvPicPr>
        <p:blipFill rotWithShape="1">
          <a:blip r:embed="rId2">
            <a:alphaModFix/>
          </a:blip>
          <a:srcRect l="13760" r="-1" b="-1"/>
          <a:stretch/>
        </p:blipFill>
        <p:spPr>
          <a:xfrm>
            <a:off x="3331593" y="10"/>
            <a:ext cx="8860407" cy="6857990"/>
          </a:xfrm>
          <a:custGeom>
            <a:avLst/>
            <a:gdLst/>
            <a:ahLst/>
            <a:cxnLst/>
            <a:rect l="l" t="t" r="r" b="b"/>
            <a:pathLst>
              <a:path w="8860407" h="6858000">
                <a:moveTo>
                  <a:pt x="0" y="0"/>
                </a:moveTo>
                <a:lnTo>
                  <a:pt x="8860407" y="0"/>
                </a:lnTo>
                <a:lnTo>
                  <a:pt x="8860407" y="6858000"/>
                </a:lnTo>
                <a:lnTo>
                  <a:pt x="661049" y="6858000"/>
                </a:lnTo>
                <a:lnTo>
                  <a:pt x="832672" y="6662026"/>
                </a:lnTo>
                <a:cubicBezTo>
                  <a:pt x="1465328" y="5866432"/>
                  <a:pt x="1845374" y="4846462"/>
                  <a:pt x="1845374" y="3734370"/>
                </a:cubicBezTo>
                <a:cubicBezTo>
                  <a:pt x="1845374" y="2244963"/>
                  <a:pt x="1163691" y="920792"/>
                  <a:pt x="106458" y="79568"/>
                </a:cubicBezTo>
                <a:close/>
              </a:path>
            </a:pathLst>
          </a:custGeom>
        </p:spPr>
      </p:pic>
      <p:sp>
        <p:nvSpPr>
          <p:cNvPr id="4" name="Title 3">
            <a:extLst>
              <a:ext uri="{FF2B5EF4-FFF2-40B4-BE49-F238E27FC236}">
                <a16:creationId xmlns:a16="http://schemas.microsoft.com/office/drawing/2014/main" id="{297AB348-5DF1-8214-C051-523CD05CC9D9}"/>
              </a:ext>
            </a:extLst>
          </p:cNvPr>
          <p:cNvSpPr>
            <a:spLocks noGrp="1"/>
          </p:cNvSpPr>
          <p:nvPr>
            <p:ph type="title"/>
          </p:nvPr>
        </p:nvSpPr>
        <p:spPr>
          <a:xfrm>
            <a:off x="321629" y="346840"/>
            <a:ext cx="3884611" cy="4874223"/>
          </a:xfrm>
        </p:spPr>
        <p:txBody>
          <a:bodyPr vert="horz" lIns="91440" tIns="45720" rIns="91440" bIns="45720" rtlCol="0" anchor="b">
            <a:normAutofit/>
          </a:bodyPr>
          <a:lstStyle/>
          <a:p>
            <a:br>
              <a:rPr lang="en-US" sz="1400" dirty="0"/>
            </a:br>
            <a:r>
              <a:rPr lang="en-US" sz="1400" dirty="0"/>
              <a:t>-</a:t>
            </a:r>
            <a:r>
              <a:rPr lang="en-US" sz="1800" dirty="0"/>
              <a:t>There are 1150 students at the high school.</a:t>
            </a:r>
            <a:br>
              <a:rPr lang="en-US" sz="1800" dirty="0"/>
            </a:br>
            <a:br>
              <a:rPr lang="en-US" sz="1800" dirty="0"/>
            </a:br>
            <a:r>
              <a:rPr lang="en-US" sz="1800" dirty="0"/>
              <a:t>-There are 70 teachers and staff</a:t>
            </a:r>
            <a:br>
              <a:rPr lang="en-US" sz="1800" dirty="0"/>
            </a:br>
            <a:br>
              <a:rPr lang="en-US" sz="1800" dirty="0"/>
            </a:br>
            <a:r>
              <a:rPr lang="en-US" sz="1800" dirty="0"/>
              <a:t>-There are 6 other schools (7 total) in the school district</a:t>
            </a:r>
            <a:br>
              <a:rPr lang="en-US" sz="1800" dirty="0"/>
            </a:br>
            <a:br>
              <a:rPr lang="en-US" sz="1800" dirty="0"/>
            </a:br>
            <a:r>
              <a:rPr lang="en-US" sz="1800" dirty="0"/>
              <a:t>-There are a total of 70 buses in the district. </a:t>
            </a:r>
            <a:br>
              <a:rPr lang="en-US" sz="1800" dirty="0"/>
            </a:br>
            <a:br>
              <a:rPr lang="en-US" sz="1800" dirty="0"/>
            </a:br>
            <a:r>
              <a:rPr lang="en-US" sz="1800" dirty="0"/>
              <a:t>-The buses must travel 4 miles (one-way) through heavily populated areas with normally busy streets to reach the FRC.</a:t>
            </a:r>
            <a:br>
              <a:rPr lang="en-US" sz="1800" dirty="0"/>
            </a:br>
            <a:br>
              <a:rPr lang="en-US" sz="1400" dirty="0"/>
            </a:br>
            <a:endParaRPr lang="en-US" sz="1400" dirty="0"/>
          </a:p>
        </p:txBody>
      </p:sp>
      <p:sp>
        <p:nvSpPr>
          <p:cNvPr id="2" name="Text Placeholder 1">
            <a:extLst>
              <a:ext uri="{FF2B5EF4-FFF2-40B4-BE49-F238E27FC236}">
                <a16:creationId xmlns:a16="http://schemas.microsoft.com/office/drawing/2014/main" id="{A1C731FD-3EBA-008D-2C9F-A62C7CFEF337}"/>
              </a:ext>
            </a:extLst>
          </p:cNvPr>
          <p:cNvSpPr>
            <a:spLocks noGrp="1"/>
          </p:cNvSpPr>
          <p:nvPr>
            <p:ph type="body" idx="1"/>
          </p:nvPr>
        </p:nvSpPr>
        <p:spPr>
          <a:xfrm>
            <a:off x="321629" y="5476350"/>
            <a:ext cx="3447287" cy="1126364"/>
          </a:xfrm>
        </p:spPr>
        <p:txBody>
          <a:bodyPr vert="horz" lIns="91440" tIns="45720" rIns="91440" bIns="45720" rtlCol="0" anchor="t">
            <a:normAutofit/>
          </a:bodyPr>
          <a:lstStyle/>
          <a:p>
            <a:pPr>
              <a:lnSpc>
                <a:spcPct val="100000"/>
              </a:lnSpc>
            </a:pPr>
            <a:r>
              <a:rPr lang="en-US" sz="2200" dirty="0"/>
              <a:t>Some Transportation Considerations Related To This Event</a:t>
            </a:r>
          </a:p>
        </p:txBody>
      </p:sp>
      <p:sp>
        <p:nvSpPr>
          <p:cNvPr id="29"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 name="TextBox 2">
            <a:extLst>
              <a:ext uri="{FF2B5EF4-FFF2-40B4-BE49-F238E27FC236}">
                <a16:creationId xmlns:a16="http://schemas.microsoft.com/office/drawing/2014/main" id="{50657DAA-EC29-3EF9-E8D1-565B3FABFFF4}"/>
              </a:ext>
            </a:extLst>
          </p:cNvPr>
          <p:cNvSpPr txBox="1"/>
          <p:nvPr/>
        </p:nvSpPr>
        <p:spPr>
          <a:xfrm>
            <a:off x="5659821" y="346840"/>
            <a:ext cx="5801710" cy="1077218"/>
          </a:xfrm>
          <a:prstGeom prst="rect">
            <a:avLst/>
          </a:prstGeom>
          <a:noFill/>
        </p:spPr>
        <p:txBody>
          <a:bodyPr wrap="square" rtlCol="0">
            <a:spAutoFit/>
          </a:bodyPr>
          <a:lstStyle/>
          <a:p>
            <a:r>
              <a:rPr lang="en-US" sz="3200" b="1" dirty="0">
                <a:solidFill>
                  <a:srgbClr val="FF0000"/>
                </a:solidFill>
              </a:rPr>
              <a:t>Logistics and Operations Considerations</a:t>
            </a:r>
          </a:p>
        </p:txBody>
      </p:sp>
    </p:spTree>
    <p:extLst>
      <p:ext uri="{BB962C8B-B14F-4D97-AF65-F5344CB8AC3E}">
        <p14:creationId xmlns:p14="http://schemas.microsoft.com/office/powerpoint/2010/main" val="3440851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70"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72" name="Straight Connector 71">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74" name="Rectangle 7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06BDAB-11D6-5535-65CD-0D7AF08B4978}"/>
              </a:ext>
            </a:extLst>
          </p:cNvPr>
          <p:cNvSpPr>
            <a:spLocks noGrp="1"/>
          </p:cNvSpPr>
          <p:nvPr>
            <p:ph type="title"/>
          </p:nvPr>
        </p:nvSpPr>
        <p:spPr>
          <a:xfrm>
            <a:off x="247978" y="185984"/>
            <a:ext cx="6416281" cy="4246529"/>
          </a:xfrm>
        </p:spPr>
        <p:txBody>
          <a:bodyPr vert="horz" lIns="91440" tIns="45720" rIns="91440" bIns="45720" rtlCol="0" anchor="ctr">
            <a:normAutofit fontScale="90000"/>
          </a:bodyPr>
          <a:lstStyle/>
          <a:p>
            <a:br>
              <a:rPr lang="en-US" sz="1500" i="1" kern="1200" spc="100" baseline="0" dirty="0">
                <a:solidFill>
                  <a:schemeClr val="tx1">
                    <a:lumMod val="85000"/>
                    <a:lumOff val="15000"/>
                  </a:schemeClr>
                </a:solidFill>
                <a:latin typeface="+mj-lt"/>
                <a:ea typeface="+mj-ea"/>
                <a:cs typeface="+mj-cs"/>
              </a:rPr>
            </a:br>
            <a:r>
              <a:rPr lang="en-US" sz="1700" i="1" kern="1200" spc="100" baseline="0" dirty="0">
                <a:solidFill>
                  <a:schemeClr val="tx1">
                    <a:lumMod val="85000"/>
                    <a:lumOff val="15000"/>
                  </a:schemeClr>
                </a:solidFill>
                <a:latin typeface="+mj-lt"/>
                <a:ea typeface="+mj-ea"/>
                <a:cs typeface="+mj-cs"/>
              </a:rPr>
              <a:t>-</a:t>
            </a:r>
            <a:r>
              <a:rPr lang="en-US" sz="1700" b="1" i="0" kern="1200" spc="100" baseline="0" dirty="0">
                <a:solidFill>
                  <a:schemeClr val="tx1">
                    <a:lumMod val="85000"/>
                    <a:lumOff val="15000"/>
                  </a:schemeClr>
                </a:solidFill>
                <a:latin typeface="+mj-lt"/>
                <a:ea typeface="+mj-ea"/>
                <a:cs typeface="+mj-cs"/>
              </a:rPr>
              <a:t>How many buses do you have in your school district?  Where could you get more?</a:t>
            </a:r>
            <a:br>
              <a:rPr lang="en-US" sz="1700" b="1" i="0" kern="1200" spc="100" baseline="0" dirty="0">
                <a:solidFill>
                  <a:schemeClr val="tx1">
                    <a:lumMod val="85000"/>
                    <a:lumOff val="15000"/>
                  </a:schemeClr>
                </a:solidFill>
                <a:latin typeface="+mj-lt"/>
                <a:ea typeface="+mj-ea"/>
                <a:cs typeface="+mj-cs"/>
              </a:rPr>
            </a:br>
            <a:br>
              <a:rPr lang="en-US" sz="1700" b="1" i="0" kern="1200" spc="100" baseline="0" dirty="0">
                <a:solidFill>
                  <a:schemeClr val="tx1">
                    <a:lumMod val="85000"/>
                    <a:lumOff val="15000"/>
                  </a:schemeClr>
                </a:solidFill>
                <a:latin typeface="+mj-lt"/>
                <a:ea typeface="+mj-ea"/>
                <a:cs typeface="+mj-cs"/>
              </a:rPr>
            </a:br>
            <a:r>
              <a:rPr lang="en-US" sz="1700" b="1" i="0" kern="1200" spc="100" baseline="0" dirty="0">
                <a:solidFill>
                  <a:schemeClr val="tx1">
                    <a:lumMod val="85000"/>
                    <a:lumOff val="15000"/>
                  </a:schemeClr>
                </a:solidFill>
                <a:latin typeface="+mj-lt"/>
                <a:ea typeface="+mj-ea"/>
                <a:cs typeface="+mj-cs"/>
              </a:rPr>
              <a:t>-Search students before entering the bus? What could happen if you don’t search them?</a:t>
            </a:r>
            <a:br>
              <a:rPr lang="en-US" sz="1700" b="1" i="0" kern="1200" spc="100" baseline="0" dirty="0">
                <a:solidFill>
                  <a:schemeClr val="tx1">
                    <a:lumMod val="85000"/>
                    <a:lumOff val="15000"/>
                  </a:schemeClr>
                </a:solidFill>
                <a:latin typeface="+mj-lt"/>
                <a:ea typeface="+mj-ea"/>
                <a:cs typeface="+mj-cs"/>
              </a:rPr>
            </a:br>
            <a:br>
              <a:rPr lang="en-US" sz="1700" b="1" i="0" kern="1200" spc="100" baseline="0" dirty="0">
                <a:solidFill>
                  <a:schemeClr val="tx1">
                    <a:lumMod val="85000"/>
                    <a:lumOff val="15000"/>
                  </a:schemeClr>
                </a:solidFill>
                <a:latin typeface="+mj-lt"/>
                <a:ea typeface="+mj-ea"/>
                <a:cs typeface="+mj-cs"/>
              </a:rPr>
            </a:br>
            <a:r>
              <a:rPr lang="en-US" sz="1700" b="1" i="0" kern="1200" spc="100" baseline="0" dirty="0">
                <a:solidFill>
                  <a:schemeClr val="tx1">
                    <a:lumMod val="85000"/>
                    <a:lumOff val="15000"/>
                  </a:schemeClr>
                </a:solidFill>
                <a:latin typeface="+mj-lt"/>
                <a:ea typeface="+mj-ea"/>
                <a:cs typeface="+mj-cs"/>
              </a:rPr>
              <a:t>-Is security inside each bus therefore necessary?  </a:t>
            </a:r>
            <a:br>
              <a:rPr lang="en-US" sz="1700" b="1" i="0" kern="1200" spc="100" baseline="0" dirty="0">
                <a:solidFill>
                  <a:schemeClr val="tx1">
                    <a:lumMod val="85000"/>
                    <a:lumOff val="15000"/>
                  </a:schemeClr>
                </a:solidFill>
                <a:latin typeface="+mj-lt"/>
                <a:ea typeface="+mj-ea"/>
                <a:cs typeface="+mj-cs"/>
              </a:rPr>
            </a:br>
            <a:br>
              <a:rPr lang="en-US" sz="1700" b="1" i="0" kern="1200" spc="100" baseline="0" dirty="0">
                <a:solidFill>
                  <a:schemeClr val="tx1">
                    <a:lumMod val="85000"/>
                    <a:lumOff val="15000"/>
                  </a:schemeClr>
                </a:solidFill>
                <a:latin typeface="+mj-lt"/>
                <a:ea typeface="+mj-ea"/>
                <a:cs typeface="+mj-cs"/>
              </a:rPr>
            </a:br>
            <a:r>
              <a:rPr lang="en-US" sz="1700" b="1" i="0" kern="1200" spc="100" baseline="0" dirty="0">
                <a:solidFill>
                  <a:schemeClr val="tx1">
                    <a:lumMod val="85000"/>
                    <a:lumOff val="15000"/>
                  </a:schemeClr>
                </a:solidFill>
                <a:latin typeface="+mj-lt"/>
                <a:ea typeface="+mj-ea"/>
                <a:cs typeface="+mj-cs"/>
              </a:rPr>
              <a:t>-Will the buses be escorted to FRC?  Why?</a:t>
            </a:r>
            <a:br>
              <a:rPr lang="en-US" sz="1700" b="1" i="0" kern="1200" spc="100" baseline="0" dirty="0">
                <a:solidFill>
                  <a:schemeClr val="tx1">
                    <a:lumMod val="85000"/>
                    <a:lumOff val="15000"/>
                  </a:schemeClr>
                </a:solidFill>
                <a:latin typeface="+mj-lt"/>
                <a:ea typeface="+mj-ea"/>
                <a:cs typeface="+mj-cs"/>
              </a:rPr>
            </a:br>
            <a:br>
              <a:rPr lang="en-US" sz="1700" b="1" i="0" kern="1200" spc="100" baseline="0" dirty="0">
                <a:solidFill>
                  <a:schemeClr val="tx1">
                    <a:lumMod val="85000"/>
                    <a:lumOff val="15000"/>
                  </a:schemeClr>
                </a:solidFill>
                <a:latin typeface="+mj-lt"/>
                <a:ea typeface="+mj-ea"/>
                <a:cs typeface="+mj-cs"/>
              </a:rPr>
            </a:br>
            <a:r>
              <a:rPr lang="en-US" sz="1700" b="1" i="0" kern="1200" spc="100" baseline="0" dirty="0">
                <a:solidFill>
                  <a:schemeClr val="tx1">
                    <a:lumMod val="85000"/>
                    <a:lumOff val="15000"/>
                  </a:schemeClr>
                </a:solidFill>
                <a:latin typeface="+mj-lt"/>
                <a:ea typeface="+mj-ea"/>
                <a:cs typeface="+mj-cs"/>
              </a:rPr>
              <a:t>-How long will it take for the bus to drive the 4 miles to the FRC, unload students, and drive back?  Will normal traffic and panicked parents be a factor?</a:t>
            </a:r>
            <a:br>
              <a:rPr lang="en-US" sz="1700" b="1" i="0" kern="1200" spc="100" baseline="0" dirty="0">
                <a:solidFill>
                  <a:schemeClr val="tx1">
                    <a:lumMod val="85000"/>
                    <a:lumOff val="15000"/>
                  </a:schemeClr>
                </a:solidFill>
                <a:latin typeface="+mj-lt"/>
                <a:ea typeface="+mj-ea"/>
                <a:cs typeface="+mj-cs"/>
              </a:rPr>
            </a:br>
            <a:br>
              <a:rPr lang="en-US" sz="1700" b="1" i="0" kern="1200" spc="100" baseline="0" dirty="0">
                <a:solidFill>
                  <a:schemeClr val="tx1">
                    <a:lumMod val="85000"/>
                    <a:lumOff val="15000"/>
                  </a:schemeClr>
                </a:solidFill>
                <a:latin typeface="+mj-lt"/>
                <a:ea typeface="+mj-ea"/>
                <a:cs typeface="+mj-cs"/>
              </a:rPr>
            </a:br>
            <a:r>
              <a:rPr lang="en-US" sz="1700" b="1" i="0" kern="1200" spc="100" baseline="0" dirty="0">
                <a:solidFill>
                  <a:schemeClr val="tx1">
                    <a:lumMod val="85000"/>
                    <a:lumOff val="15000"/>
                  </a:schemeClr>
                </a:solidFill>
                <a:latin typeface="+mj-lt"/>
                <a:ea typeface="+mj-ea"/>
                <a:cs typeface="+mj-cs"/>
              </a:rPr>
              <a:t>-Consequently, how long will it take to empty the school of students/teachers/administrators? </a:t>
            </a:r>
            <a:br>
              <a:rPr lang="en-US" sz="1700" b="1" i="0" kern="1200" spc="100" baseline="0" dirty="0">
                <a:solidFill>
                  <a:schemeClr val="tx1">
                    <a:lumMod val="85000"/>
                    <a:lumOff val="15000"/>
                  </a:schemeClr>
                </a:solidFill>
                <a:latin typeface="+mj-lt"/>
                <a:ea typeface="+mj-ea"/>
                <a:cs typeface="+mj-cs"/>
              </a:rPr>
            </a:br>
            <a:br>
              <a:rPr lang="en-US" sz="1700" b="1" i="0" kern="1200" spc="100" baseline="0" dirty="0">
                <a:solidFill>
                  <a:schemeClr val="tx1">
                    <a:lumMod val="85000"/>
                    <a:lumOff val="15000"/>
                  </a:schemeClr>
                </a:solidFill>
                <a:latin typeface="+mj-lt"/>
                <a:ea typeface="+mj-ea"/>
                <a:cs typeface="+mj-cs"/>
              </a:rPr>
            </a:br>
            <a:r>
              <a:rPr lang="en-US" sz="1700" b="1" i="0" kern="1200" spc="100" baseline="0" dirty="0">
                <a:solidFill>
                  <a:schemeClr val="tx1">
                    <a:lumMod val="85000"/>
                    <a:lumOff val="15000"/>
                  </a:schemeClr>
                </a:solidFill>
                <a:latin typeface="+mj-lt"/>
                <a:ea typeface="+mj-ea"/>
                <a:cs typeface="+mj-cs"/>
              </a:rPr>
              <a:t>-Will there be innocent students hiding at the school and unwilling to come out in the open?</a:t>
            </a:r>
            <a:br>
              <a:rPr lang="en-US" sz="1500" b="1" i="0" kern="1200" spc="100" baseline="0" dirty="0">
                <a:solidFill>
                  <a:schemeClr val="tx1">
                    <a:lumMod val="85000"/>
                    <a:lumOff val="15000"/>
                  </a:schemeClr>
                </a:solidFill>
                <a:latin typeface="+mj-lt"/>
                <a:ea typeface="+mj-ea"/>
                <a:cs typeface="+mj-cs"/>
              </a:rPr>
            </a:br>
            <a:br>
              <a:rPr lang="en-US" sz="1500" i="1" kern="1200" spc="100" baseline="0" dirty="0">
                <a:solidFill>
                  <a:schemeClr val="tx1">
                    <a:lumMod val="85000"/>
                    <a:lumOff val="15000"/>
                  </a:schemeClr>
                </a:solidFill>
                <a:latin typeface="+mj-lt"/>
                <a:ea typeface="+mj-ea"/>
                <a:cs typeface="+mj-cs"/>
              </a:rPr>
            </a:br>
            <a:endParaRPr lang="en-US" sz="1500" i="1" kern="1200" spc="100" baseline="0" dirty="0">
              <a:solidFill>
                <a:schemeClr val="tx1">
                  <a:lumMod val="85000"/>
                  <a:lumOff val="15000"/>
                </a:schemeClr>
              </a:solidFill>
              <a:latin typeface="+mj-lt"/>
              <a:ea typeface="+mj-ea"/>
              <a:cs typeface="+mj-cs"/>
            </a:endParaRPr>
          </a:p>
        </p:txBody>
      </p:sp>
      <p:sp>
        <p:nvSpPr>
          <p:cNvPr id="3" name="Text Placeholder 2">
            <a:extLst>
              <a:ext uri="{FF2B5EF4-FFF2-40B4-BE49-F238E27FC236}">
                <a16:creationId xmlns:a16="http://schemas.microsoft.com/office/drawing/2014/main" id="{AC5BE2C9-86C5-55EC-0568-FD29BAE9DF26}"/>
              </a:ext>
            </a:extLst>
          </p:cNvPr>
          <p:cNvSpPr>
            <a:spLocks noGrp="1"/>
          </p:cNvSpPr>
          <p:nvPr>
            <p:ph idx="1"/>
          </p:nvPr>
        </p:nvSpPr>
        <p:spPr>
          <a:xfrm>
            <a:off x="587918" y="4876802"/>
            <a:ext cx="5856010" cy="1476691"/>
          </a:xfrm>
        </p:spPr>
        <p:txBody>
          <a:bodyPr vert="horz" lIns="91440" tIns="45720" rIns="91440" bIns="45720" rtlCol="0" anchor="t">
            <a:normAutofit/>
          </a:bodyPr>
          <a:lstStyle/>
          <a:p>
            <a:pPr marL="0" indent="0">
              <a:lnSpc>
                <a:spcPct val="100000"/>
              </a:lnSpc>
              <a:buNone/>
            </a:pPr>
            <a:r>
              <a:rPr lang="en-US" sz="2200" dirty="0"/>
              <a:t>Questions:  Factors to Consider Concerning Transportation to the FRC</a:t>
            </a:r>
          </a:p>
        </p:txBody>
      </p:sp>
      <p:cxnSp>
        <p:nvCxnSpPr>
          <p:cNvPr id="76" name="Straight Connector 75">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0408"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Freeform: Shape 77">
            <a:extLst>
              <a:ext uri="{FF2B5EF4-FFF2-40B4-BE49-F238E27FC236}">
                <a16:creationId xmlns:a16="http://schemas.microsoft.com/office/drawing/2014/main" id="{13AD65D1-B021-4B05-9F8F-4D82BD3BD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5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2" name="Graphic 51" descr="Bus">
            <a:extLst>
              <a:ext uri="{FF2B5EF4-FFF2-40B4-BE49-F238E27FC236}">
                <a16:creationId xmlns:a16="http://schemas.microsoft.com/office/drawing/2014/main" id="{68BF3B06-86BF-46BD-AF9E-A957124D66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2271" y="1683094"/>
            <a:ext cx="3491811" cy="3491811"/>
          </a:xfrm>
          <a:prstGeom prst="rect">
            <a:avLst/>
          </a:prstGeom>
        </p:spPr>
      </p:pic>
      <p:sp>
        <p:nvSpPr>
          <p:cNvPr id="80"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TextBox 3">
            <a:extLst>
              <a:ext uri="{FF2B5EF4-FFF2-40B4-BE49-F238E27FC236}">
                <a16:creationId xmlns:a16="http://schemas.microsoft.com/office/drawing/2014/main" id="{943ACB0E-3323-DC91-CB5D-6B93063CEC5B}"/>
              </a:ext>
            </a:extLst>
          </p:cNvPr>
          <p:cNvSpPr txBox="1"/>
          <p:nvPr/>
        </p:nvSpPr>
        <p:spPr>
          <a:xfrm>
            <a:off x="930166" y="6148552"/>
            <a:ext cx="9144000" cy="523220"/>
          </a:xfrm>
          <a:prstGeom prst="rect">
            <a:avLst/>
          </a:prstGeom>
          <a:noFill/>
        </p:spPr>
        <p:txBody>
          <a:bodyPr wrap="square" rtlCol="0">
            <a:spAutoFit/>
          </a:bodyPr>
          <a:lstStyle/>
          <a:p>
            <a:r>
              <a:rPr lang="en-US" sz="2800" b="1" dirty="0">
                <a:solidFill>
                  <a:srgbClr val="FF0000"/>
                </a:solidFill>
              </a:rPr>
              <a:t>Logistics, Operations and Planning Questions</a:t>
            </a:r>
          </a:p>
        </p:txBody>
      </p:sp>
    </p:spTree>
    <p:extLst>
      <p:ext uri="{BB962C8B-B14F-4D97-AF65-F5344CB8AC3E}">
        <p14:creationId xmlns:p14="http://schemas.microsoft.com/office/powerpoint/2010/main" val="128911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CDF6A-B6FC-C9E5-EECA-D7B18BB10831}"/>
              </a:ext>
            </a:extLst>
          </p:cNvPr>
          <p:cNvSpPr>
            <a:spLocks noGrp="1"/>
          </p:cNvSpPr>
          <p:nvPr>
            <p:ph type="title"/>
          </p:nvPr>
        </p:nvSpPr>
        <p:spPr>
          <a:xfrm>
            <a:off x="758952" y="379475"/>
            <a:ext cx="10671048" cy="1554480"/>
          </a:xfrm>
        </p:spPr>
        <p:txBody>
          <a:bodyPr anchor="ctr">
            <a:normAutofit fontScale="90000"/>
          </a:bodyPr>
          <a:lstStyle/>
          <a:p>
            <a:r>
              <a:rPr lang="en-US" dirty="0">
                <a:solidFill>
                  <a:schemeClr val="bg1"/>
                </a:solidFill>
              </a:rPr>
              <a:t>Purpose of a Tabletop (TTX) Exercise</a:t>
            </a:r>
          </a:p>
        </p:txBody>
      </p:sp>
      <p:sp>
        <p:nvSpPr>
          <p:cNvPr id="3" name="Content Placeholder 2">
            <a:extLst>
              <a:ext uri="{FF2B5EF4-FFF2-40B4-BE49-F238E27FC236}">
                <a16:creationId xmlns:a16="http://schemas.microsoft.com/office/drawing/2014/main" id="{AC3CCAE0-D7CB-5C68-090B-A0373C14B28A}"/>
              </a:ext>
            </a:extLst>
          </p:cNvPr>
          <p:cNvSpPr>
            <a:spLocks noGrp="1"/>
          </p:cNvSpPr>
          <p:nvPr>
            <p:ph idx="1"/>
          </p:nvPr>
        </p:nvSpPr>
        <p:spPr>
          <a:xfrm>
            <a:off x="2106360" y="2665474"/>
            <a:ext cx="8412480" cy="3174357"/>
          </a:xfrm>
        </p:spPr>
        <p:txBody>
          <a:bodyPr>
            <a:normAutofit fontScale="92500" lnSpcReduction="20000"/>
          </a:bodyPr>
          <a:lstStyle/>
          <a:p>
            <a:r>
              <a:rPr lang="en-US" dirty="0"/>
              <a:t>To facilitate discussion of a topic (in this case, your reunification plan).</a:t>
            </a:r>
          </a:p>
          <a:p>
            <a:r>
              <a:rPr lang="en-US" dirty="0"/>
              <a:t>To walk through a scenario and the courses of action to take.</a:t>
            </a:r>
          </a:p>
          <a:p>
            <a:r>
              <a:rPr lang="en-US" dirty="0"/>
              <a:t>To help assess your plans and the understanding of your plans.</a:t>
            </a:r>
          </a:p>
          <a:p>
            <a:r>
              <a:rPr lang="en-US" dirty="0"/>
              <a:t>To determine if your plans and personnel training, etc., need modification.</a:t>
            </a:r>
          </a:p>
          <a:p>
            <a:r>
              <a:rPr lang="en-US" dirty="0"/>
              <a:t>In preparation of a functional or full-scale exercise.</a:t>
            </a:r>
          </a:p>
          <a:p>
            <a:endParaRPr lang="en-US" dirty="0"/>
          </a:p>
          <a:p>
            <a:pPr marL="0" indent="0">
              <a:buNone/>
            </a:pPr>
            <a:r>
              <a:rPr lang="en-US" dirty="0">
                <a:solidFill>
                  <a:srgbClr val="FF0000"/>
                </a:solidFill>
              </a:rPr>
              <a:t>Consequently, this will not be a true TTX, as we are not testing your individual plans!  </a:t>
            </a:r>
          </a:p>
          <a:p>
            <a:endParaRPr lang="en-US" dirty="0"/>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70203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4" name="Straight Connector 23">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6CE6593-F074-5B4F-0750-76AA7368975F}"/>
              </a:ext>
            </a:extLst>
          </p:cNvPr>
          <p:cNvSpPr>
            <a:spLocks noGrp="1"/>
          </p:cNvSpPr>
          <p:nvPr>
            <p:ph type="title"/>
          </p:nvPr>
        </p:nvSpPr>
        <p:spPr>
          <a:xfrm>
            <a:off x="6657983" y="1080186"/>
            <a:ext cx="4700057" cy="3624243"/>
          </a:xfrm>
        </p:spPr>
        <p:txBody>
          <a:bodyPr vert="horz" lIns="91440" tIns="45720" rIns="91440" bIns="45720" rtlCol="0" anchor="ctr">
            <a:normAutofit/>
          </a:bodyPr>
          <a:lstStyle/>
          <a:p>
            <a:r>
              <a:rPr lang="en-US" sz="5100" i="1" kern="1200" spc="100" baseline="0" dirty="0">
                <a:solidFill>
                  <a:schemeClr val="tx1">
                    <a:lumMod val="85000"/>
                    <a:lumOff val="15000"/>
                  </a:schemeClr>
                </a:solidFill>
                <a:latin typeface="+mj-lt"/>
                <a:ea typeface="+mj-ea"/>
                <a:cs typeface="+mj-cs"/>
              </a:rPr>
              <a:t>INSIDE THE FAMILY REUNIFICATION CENTER (FRC</a:t>
            </a:r>
            <a:r>
              <a:rPr lang="en-US" sz="5100" dirty="0"/>
              <a:t>) PROCESS…</a:t>
            </a:r>
            <a:endParaRPr lang="en-US" sz="5100" i="1" kern="1200" spc="100" baseline="0" dirty="0">
              <a:solidFill>
                <a:schemeClr val="tx1">
                  <a:lumMod val="85000"/>
                  <a:lumOff val="15000"/>
                </a:schemeClr>
              </a:solidFill>
              <a:latin typeface="+mj-lt"/>
              <a:ea typeface="+mj-ea"/>
              <a:cs typeface="+mj-cs"/>
            </a:endParaRPr>
          </a:p>
        </p:txBody>
      </p:sp>
      <p:pic>
        <p:nvPicPr>
          <p:cNvPr id="3" name="Picture 2" descr="A person holding a child&#10;&#10;Description automatically generated with low confidence">
            <a:extLst>
              <a:ext uri="{FF2B5EF4-FFF2-40B4-BE49-F238E27FC236}">
                <a16:creationId xmlns:a16="http://schemas.microsoft.com/office/drawing/2014/main" id="{1C4EB766-F954-1A86-36BD-A701CFC42E05}"/>
              </a:ext>
            </a:extLst>
          </p:cNvPr>
          <p:cNvPicPr>
            <a:picLocks noChangeAspect="1"/>
          </p:cNvPicPr>
          <p:nvPr/>
        </p:nvPicPr>
        <p:blipFill>
          <a:blip r:embed="rId2"/>
          <a:stretch>
            <a:fillRect/>
          </a:stretch>
        </p:blipFill>
        <p:spPr>
          <a:xfrm>
            <a:off x="1078991" y="1846635"/>
            <a:ext cx="5040701" cy="3170476"/>
          </a:xfrm>
          <a:prstGeom prst="rect">
            <a:avLst/>
          </a:prstGeom>
        </p:spPr>
      </p:pic>
      <p:cxnSp>
        <p:nvCxnSpPr>
          <p:cNvPr id="28" name="Straight Connector 27">
            <a:extLst>
              <a:ext uri="{FF2B5EF4-FFF2-40B4-BE49-F238E27FC236}">
                <a16:creationId xmlns:a16="http://schemas.microsoft.com/office/drawing/2014/main" id="{0F8880ED-0876-497E-B242-5ED96DC1D3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23253" y="49337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149595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A6D4E-F53B-0BCB-2AD1-7D0BB0BB9F25}"/>
              </a:ext>
            </a:extLst>
          </p:cNvPr>
          <p:cNvSpPr>
            <a:spLocks noGrp="1"/>
          </p:cNvSpPr>
          <p:nvPr>
            <p:ph type="title"/>
          </p:nvPr>
        </p:nvSpPr>
        <p:spPr>
          <a:xfrm>
            <a:off x="283779" y="420625"/>
            <a:ext cx="11500232" cy="1326814"/>
          </a:xfrm>
        </p:spPr>
        <p:txBody>
          <a:bodyPr anchor="ctr">
            <a:normAutofit/>
          </a:bodyPr>
          <a:lstStyle/>
          <a:p>
            <a:r>
              <a:rPr lang="en-US" dirty="0"/>
              <a:t>Post-Decision To Establish The FRC</a:t>
            </a:r>
          </a:p>
        </p:txBody>
      </p:sp>
      <p:cxnSp>
        <p:nvCxnSpPr>
          <p:cNvPr id="21" name="Straight Connector 20">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tool, life jacket&#10;&#10;Description automatically generated">
            <a:extLst>
              <a:ext uri="{FF2B5EF4-FFF2-40B4-BE49-F238E27FC236}">
                <a16:creationId xmlns:a16="http://schemas.microsoft.com/office/drawing/2014/main" id="{F0F994B1-D198-E077-2B61-1CF952D2169F}"/>
              </a:ext>
            </a:extLst>
          </p:cNvPr>
          <p:cNvPicPr>
            <a:picLocks noChangeAspect="1"/>
          </p:cNvPicPr>
          <p:nvPr/>
        </p:nvPicPr>
        <p:blipFill>
          <a:blip r:embed="rId2"/>
          <a:stretch>
            <a:fillRect/>
          </a:stretch>
        </p:blipFill>
        <p:spPr>
          <a:xfrm>
            <a:off x="758952" y="2984989"/>
            <a:ext cx="6775703" cy="2178517"/>
          </a:xfrm>
          <a:prstGeom prst="rect">
            <a:avLst/>
          </a:prstGeom>
        </p:spPr>
      </p:pic>
      <p:sp>
        <p:nvSpPr>
          <p:cNvPr id="3" name="Content Placeholder 2">
            <a:extLst>
              <a:ext uri="{FF2B5EF4-FFF2-40B4-BE49-F238E27FC236}">
                <a16:creationId xmlns:a16="http://schemas.microsoft.com/office/drawing/2014/main" id="{55268CB8-CD81-F6C7-F8D3-6335C5C4C130}"/>
              </a:ext>
            </a:extLst>
          </p:cNvPr>
          <p:cNvSpPr>
            <a:spLocks noGrp="1"/>
          </p:cNvSpPr>
          <p:nvPr>
            <p:ph idx="1"/>
          </p:nvPr>
        </p:nvSpPr>
        <p:spPr>
          <a:xfrm>
            <a:off x="7888666" y="2202301"/>
            <a:ext cx="4014032" cy="4400401"/>
          </a:xfrm>
        </p:spPr>
        <p:txBody>
          <a:bodyPr>
            <a:normAutofit/>
          </a:bodyPr>
          <a:lstStyle/>
          <a:p>
            <a:pPr>
              <a:lnSpc>
                <a:spcPct val="100000"/>
              </a:lnSpc>
            </a:pPr>
            <a:r>
              <a:rPr lang="en-US" dirty="0"/>
              <a:t>What entity will be in charge at the FRC?  School District?  Police?</a:t>
            </a:r>
          </a:p>
          <a:p>
            <a:pPr>
              <a:lnSpc>
                <a:spcPct val="100000"/>
              </a:lnSpc>
            </a:pPr>
            <a:r>
              <a:rPr lang="en-US" dirty="0"/>
              <a:t>Consequently, who will be incident commander at the FRC?  What is the role of the incident commander?</a:t>
            </a:r>
          </a:p>
          <a:p>
            <a:pPr>
              <a:lnSpc>
                <a:spcPct val="100000"/>
              </a:lnSpc>
            </a:pPr>
            <a:r>
              <a:rPr lang="en-US" dirty="0"/>
              <a:t>What will be the limits of his/her authority, if any?</a:t>
            </a:r>
          </a:p>
          <a:p>
            <a:pPr>
              <a:lnSpc>
                <a:spcPct val="100000"/>
              </a:lnSpc>
            </a:pPr>
            <a:r>
              <a:rPr lang="en-US" dirty="0"/>
              <a:t>What steps should be taken after the decision to open the FRC is made?</a:t>
            </a:r>
          </a:p>
          <a:p>
            <a:pPr>
              <a:lnSpc>
                <a:spcPct val="100000"/>
              </a:lnSpc>
            </a:pPr>
            <a:endParaRPr lang="en-US" sz="1700" dirty="0"/>
          </a:p>
          <a:p>
            <a:pPr>
              <a:lnSpc>
                <a:spcPct val="100000"/>
              </a:lnSpc>
            </a:pPr>
            <a:endParaRPr lang="en-US" sz="1700" dirty="0"/>
          </a:p>
        </p:txBody>
      </p:sp>
      <p:sp>
        <p:nvSpPr>
          <p:cNvPr id="2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TextBox 3">
            <a:extLst>
              <a:ext uri="{FF2B5EF4-FFF2-40B4-BE49-F238E27FC236}">
                <a16:creationId xmlns:a16="http://schemas.microsoft.com/office/drawing/2014/main" id="{F54CBCFE-2134-5625-B5E9-BDDAEAE229C2}"/>
              </a:ext>
            </a:extLst>
          </p:cNvPr>
          <p:cNvSpPr txBox="1"/>
          <p:nvPr/>
        </p:nvSpPr>
        <p:spPr>
          <a:xfrm>
            <a:off x="758952" y="5975131"/>
            <a:ext cx="5042758" cy="584775"/>
          </a:xfrm>
          <a:prstGeom prst="rect">
            <a:avLst/>
          </a:prstGeom>
          <a:noFill/>
        </p:spPr>
        <p:txBody>
          <a:bodyPr wrap="square" rtlCol="0">
            <a:spAutoFit/>
          </a:bodyPr>
          <a:lstStyle/>
          <a:p>
            <a:r>
              <a:rPr lang="en-US" sz="3200" dirty="0">
                <a:solidFill>
                  <a:srgbClr val="FF0000"/>
                </a:solidFill>
              </a:rPr>
              <a:t>Operations Questions</a:t>
            </a:r>
          </a:p>
        </p:txBody>
      </p:sp>
    </p:spTree>
    <p:extLst>
      <p:ext uri="{BB962C8B-B14F-4D97-AF65-F5344CB8AC3E}">
        <p14:creationId xmlns:p14="http://schemas.microsoft.com/office/powerpoint/2010/main" val="3017999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F675F-0966-B923-5C0D-42A907F5A7ED}"/>
              </a:ext>
            </a:extLst>
          </p:cNvPr>
          <p:cNvSpPr>
            <a:spLocks noGrp="1"/>
          </p:cNvSpPr>
          <p:nvPr>
            <p:ph type="title"/>
          </p:nvPr>
        </p:nvSpPr>
        <p:spPr>
          <a:xfrm>
            <a:off x="76782" y="163866"/>
            <a:ext cx="2797048" cy="4754880"/>
          </a:xfrm>
        </p:spPr>
        <p:txBody>
          <a:bodyPr>
            <a:normAutofit/>
          </a:bodyPr>
          <a:lstStyle/>
          <a:p>
            <a:r>
              <a:rPr lang="en-US" sz="4800" dirty="0"/>
              <a:t>Example of </a:t>
            </a:r>
            <a:r>
              <a:rPr lang="en-US" sz="4800" dirty="0">
                <a:solidFill>
                  <a:srgbClr val="00B050"/>
                </a:solidFill>
              </a:rPr>
              <a:t>Incident Command Chart</a:t>
            </a:r>
            <a:r>
              <a:rPr lang="en-US" sz="4800" dirty="0"/>
              <a:t> For FRC</a:t>
            </a:r>
          </a:p>
        </p:txBody>
      </p:sp>
      <p:pic>
        <p:nvPicPr>
          <p:cNvPr id="3" name="Content Placeholder 2" descr="Diagram&#10;&#10;Description automatically generated">
            <a:extLst>
              <a:ext uri="{FF2B5EF4-FFF2-40B4-BE49-F238E27FC236}">
                <a16:creationId xmlns:a16="http://schemas.microsoft.com/office/drawing/2014/main" id="{D6D9CC86-567A-D219-B87A-FDAA49FFB805}"/>
              </a:ext>
            </a:extLst>
          </p:cNvPr>
          <p:cNvPicPr>
            <a:picLocks noGrp="1" noChangeAspect="1"/>
          </p:cNvPicPr>
          <p:nvPr>
            <p:ph idx="1"/>
          </p:nvPr>
        </p:nvPicPr>
        <p:blipFill>
          <a:blip r:embed="rId2"/>
          <a:stretch>
            <a:fillRect/>
          </a:stretch>
        </p:blipFill>
        <p:spPr>
          <a:xfrm>
            <a:off x="2873830" y="163866"/>
            <a:ext cx="9114971" cy="6588325"/>
          </a:xfrm>
        </p:spPr>
      </p:pic>
      <p:sp>
        <p:nvSpPr>
          <p:cNvPr id="2" name="TextBox 1">
            <a:extLst>
              <a:ext uri="{FF2B5EF4-FFF2-40B4-BE49-F238E27FC236}">
                <a16:creationId xmlns:a16="http://schemas.microsoft.com/office/drawing/2014/main" id="{11DA3200-B50C-39E4-95BA-9D207CEDEF86}"/>
              </a:ext>
            </a:extLst>
          </p:cNvPr>
          <p:cNvSpPr txBox="1"/>
          <p:nvPr/>
        </p:nvSpPr>
        <p:spPr>
          <a:xfrm>
            <a:off x="267629" y="5386039"/>
            <a:ext cx="2252547" cy="646331"/>
          </a:xfrm>
          <a:prstGeom prst="rect">
            <a:avLst/>
          </a:prstGeom>
          <a:noFill/>
        </p:spPr>
        <p:txBody>
          <a:bodyPr wrap="square" rtlCol="0">
            <a:spAutoFit/>
          </a:bodyPr>
          <a:lstStyle/>
          <a:p>
            <a:r>
              <a:rPr lang="en-US" i="1" dirty="0"/>
              <a:t>Source: I Love You Guys Foundation</a:t>
            </a:r>
          </a:p>
        </p:txBody>
      </p:sp>
    </p:spTree>
    <p:extLst>
      <p:ext uri="{BB962C8B-B14F-4D97-AF65-F5344CB8AC3E}">
        <p14:creationId xmlns:p14="http://schemas.microsoft.com/office/powerpoint/2010/main" val="2944163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C88B-0291-1B81-FDF6-2935CFD34CA9}"/>
              </a:ext>
            </a:extLst>
          </p:cNvPr>
          <p:cNvSpPr>
            <a:spLocks noGrp="1"/>
          </p:cNvSpPr>
          <p:nvPr>
            <p:ph type="title"/>
          </p:nvPr>
        </p:nvSpPr>
        <p:spPr/>
        <p:txBody>
          <a:bodyPr>
            <a:normAutofit fontScale="90000"/>
          </a:bodyPr>
          <a:lstStyle/>
          <a:p>
            <a:r>
              <a:rPr lang="en-US" dirty="0"/>
              <a:t>Some Questions About Incident Command At The FRC</a:t>
            </a:r>
          </a:p>
        </p:txBody>
      </p:sp>
      <p:sp>
        <p:nvSpPr>
          <p:cNvPr id="3" name="Content Placeholder 2">
            <a:extLst>
              <a:ext uri="{FF2B5EF4-FFF2-40B4-BE49-F238E27FC236}">
                <a16:creationId xmlns:a16="http://schemas.microsoft.com/office/drawing/2014/main" id="{4E3C5EBD-32B4-5C30-A3F4-5FDE61202525}"/>
              </a:ext>
            </a:extLst>
          </p:cNvPr>
          <p:cNvSpPr>
            <a:spLocks noGrp="1"/>
          </p:cNvSpPr>
          <p:nvPr>
            <p:ph idx="1"/>
          </p:nvPr>
        </p:nvSpPr>
        <p:spPr>
          <a:xfrm>
            <a:off x="5184648" y="758952"/>
            <a:ext cx="6245352" cy="5820268"/>
          </a:xfrm>
        </p:spPr>
        <p:txBody>
          <a:bodyPr>
            <a:normAutofit lnSpcReduction="10000"/>
          </a:bodyPr>
          <a:lstStyle/>
          <a:p>
            <a:r>
              <a:rPr lang="en-US" dirty="0"/>
              <a:t>Why is an Assistant Superintendent a logical choice for IC at the FRC?  Anyone else?</a:t>
            </a:r>
          </a:p>
          <a:p>
            <a:r>
              <a:rPr lang="en-US" dirty="0"/>
              <a:t>Is it a good idea to have a note taker/scribe assigned full time to the IC/Asst. Superintendent?  What about the Superintendent?</a:t>
            </a:r>
          </a:p>
          <a:p>
            <a:r>
              <a:rPr lang="en-US" dirty="0"/>
              <a:t>Why not the Superintendent? </a:t>
            </a:r>
          </a:p>
          <a:p>
            <a:r>
              <a:rPr lang="en-US" dirty="0"/>
              <a:t>Why are the </a:t>
            </a:r>
            <a:r>
              <a:rPr lang="en-US" b="1" dirty="0">
                <a:solidFill>
                  <a:schemeClr val="accent6">
                    <a:lumMod val="75000"/>
                  </a:schemeClr>
                </a:solidFill>
              </a:rPr>
              <a:t>police</a:t>
            </a:r>
            <a:r>
              <a:rPr lang="en-US" dirty="0"/>
              <a:t> </a:t>
            </a:r>
            <a:r>
              <a:rPr lang="en-US" u="sng" dirty="0"/>
              <a:t>not</a:t>
            </a:r>
            <a:r>
              <a:rPr lang="en-US" dirty="0"/>
              <a:t> in over-all charge?</a:t>
            </a:r>
          </a:p>
          <a:p>
            <a:r>
              <a:rPr lang="en-US" dirty="0"/>
              <a:t>What are the </a:t>
            </a:r>
            <a:r>
              <a:rPr lang="en-US" b="1" dirty="0">
                <a:solidFill>
                  <a:schemeClr val="accent6"/>
                </a:solidFill>
              </a:rPr>
              <a:t>police</a:t>
            </a:r>
            <a:r>
              <a:rPr lang="en-US" dirty="0"/>
              <a:t> in charge of at the FRC?</a:t>
            </a:r>
          </a:p>
          <a:p>
            <a:r>
              <a:rPr lang="en-US" dirty="0">
                <a:solidFill>
                  <a:srgbClr val="FF0000"/>
                </a:solidFill>
              </a:rPr>
              <a:t>Can you release information to the public via a press release, etc., </a:t>
            </a:r>
            <a:r>
              <a:rPr lang="en-US" u="sng" dirty="0">
                <a:solidFill>
                  <a:srgbClr val="FF0000"/>
                </a:solidFill>
              </a:rPr>
              <a:t>from the FRC</a:t>
            </a:r>
            <a:r>
              <a:rPr lang="en-US" dirty="0">
                <a:solidFill>
                  <a:srgbClr val="FF0000"/>
                </a:solidFill>
              </a:rPr>
              <a:t>?  </a:t>
            </a:r>
          </a:p>
          <a:p>
            <a:r>
              <a:rPr lang="en-US" dirty="0"/>
              <a:t>Who would be your Operations, Logistics, Planning, and Finance Chiefs?  Why them?</a:t>
            </a:r>
          </a:p>
          <a:p>
            <a:r>
              <a:rPr lang="en-US" dirty="0"/>
              <a:t>Who would be your Directors?  Why them?  </a:t>
            </a:r>
          </a:p>
          <a:p>
            <a:r>
              <a:rPr lang="en-US" dirty="0"/>
              <a:t>How will the personnel communicate with each other at the FRC?</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620005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F64B18-93E4-DF4A-DED4-D347200E0A49}"/>
              </a:ext>
            </a:extLst>
          </p:cNvPr>
          <p:cNvSpPr>
            <a:spLocks noGrp="1"/>
          </p:cNvSpPr>
          <p:nvPr>
            <p:ph type="title"/>
          </p:nvPr>
        </p:nvSpPr>
        <p:spPr/>
        <p:txBody>
          <a:bodyPr/>
          <a:lstStyle/>
          <a:p>
            <a:r>
              <a:rPr lang="en-US" dirty="0"/>
              <a:t>All Communications To the Public or Press </a:t>
            </a:r>
            <a:r>
              <a:rPr lang="en-US" u="sng" dirty="0">
                <a:solidFill>
                  <a:srgbClr val="FF0000"/>
                </a:solidFill>
              </a:rPr>
              <a:t>Must</a:t>
            </a:r>
            <a:r>
              <a:rPr lang="en-US" dirty="0"/>
              <a:t> Be Pre-Approved By the Command Post/Police Chief!!!</a:t>
            </a:r>
          </a:p>
        </p:txBody>
      </p:sp>
      <p:sp>
        <p:nvSpPr>
          <p:cNvPr id="5" name="Text Placeholder 4">
            <a:extLst>
              <a:ext uri="{FF2B5EF4-FFF2-40B4-BE49-F238E27FC236}">
                <a16:creationId xmlns:a16="http://schemas.microsoft.com/office/drawing/2014/main" id="{C0533E18-D3A0-0489-2261-1CF21AE50356}"/>
              </a:ext>
            </a:extLst>
          </p:cNvPr>
          <p:cNvSpPr>
            <a:spLocks noGrp="1"/>
          </p:cNvSpPr>
          <p:nvPr>
            <p:ph type="body" idx="1"/>
          </p:nvPr>
        </p:nvSpPr>
        <p:spPr/>
        <p:txBody>
          <a:bodyPr/>
          <a:lstStyle/>
          <a:p>
            <a:r>
              <a:rPr lang="en-US" dirty="0"/>
              <a:t>Remember…</a:t>
            </a:r>
          </a:p>
        </p:txBody>
      </p:sp>
    </p:spTree>
    <p:extLst>
      <p:ext uri="{BB962C8B-B14F-4D97-AF65-F5344CB8AC3E}">
        <p14:creationId xmlns:p14="http://schemas.microsoft.com/office/powerpoint/2010/main" val="321081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7D4FB2-9F8E-1954-F23D-BA2AFCDA89F5}"/>
              </a:ext>
            </a:extLst>
          </p:cNvPr>
          <p:cNvSpPr>
            <a:spLocks noGrp="1"/>
          </p:cNvSpPr>
          <p:nvPr>
            <p:ph type="title"/>
          </p:nvPr>
        </p:nvSpPr>
        <p:spPr>
          <a:xfrm>
            <a:off x="1078991" y="893935"/>
            <a:ext cx="5364937" cy="3339390"/>
          </a:xfrm>
        </p:spPr>
        <p:txBody>
          <a:bodyPr vert="horz" lIns="91440" tIns="45720" rIns="91440" bIns="45720" rtlCol="0" anchor="ctr">
            <a:normAutofit/>
          </a:bodyPr>
          <a:lstStyle/>
          <a:p>
            <a:r>
              <a:rPr lang="en-US" sz="3300" dirty="0"/>
              <a:t>Note: The Following Process Is Just One Possibility.</a:t>
            </a:r>
            <a:br>
              <a:rPr lang="en-US" sz="3300" dirty="0"/>
            </a:br>
            <a:r>
              <a:rPr lang="en-US" sz="3300" dirty="0"/>
              <a:t>You Must Work Within Your Community To Determine The Best Process For Family Reunification.</a:t>
            </a:r>
          </a:p>
        </p:txBody>
      </p:sp>
      <p:cxnSp>
        <p:nvCxnSpPr>
          <p:cNvPr id="16" name="Straight Connector 15">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0408"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One in a crowd">
            <a:extLst>
              <a:ext uri="{FF2B5EF4-FFF2-40B4-BE49-F238E27FC236}">
                <a16:creationId xmlns:a16="http://schemas.microsoft.com/office/drawing/2014/main" id="{C6AD179A-B05F-02E5-188F-63BDAFC3EB9A}"/>
              </a:ext>
            </a:extLst>
          </p:cNvPr>
          <p:cNvPicPr>
            <a:picLocks noChangeAspect="1"/>
          </p:cNvPicPr>
          <p:nvPr/>
        </p:nvPicPr>
        <p:blipFill rotWithShape="1">
          <a:blip r:embed="rId2"/>
          <a:srcRect l="25579" r="17389"/>
          <a:stretch/>
        </p:blipFill>
        <p:spPr>
          <a:xfrm>
            <a:off x="7300912" y="10"/>
            <a:ext cx="4891087"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p:spPr>
      </p:pic>
      <p:sp>
        <p:nvSpPr>
          <p:cNvPr id="18"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5" name="TextBox 4">
            <a:extLst>
              <a:ext uri="{FF2B5EF4-FFF2-40B4-BE49-F238E27FC236}">
                <a16:creationId xmlns:a16="http://schemas.microsoft.com/office/drawing/2014/main" id="{B26511AD-0912-AA54-03F1-06EB4A3599C0}"/>
              </a:ext>
            </a:extLst>
          </p:cNvPr>
          <p:cNvSpPr txBox="1"/>
          <p:nvPr/>
        </p:nvSpPr>
        <p:spPr>
          <a:xfrm>
            <a:off x="418452" y="5144153"/>
            <a:ext cx="7154907" cy="923330"/>
          </a:xfrm>
          <a:prstGeom prst="rect">
            <a:avLst/>
          </a:prstGeom>
          <a:noFill/>
        </p:spPr>
        <p:txBody>
          <a:bodyPr wrap="none" rtlCol="0">
            <a:spAutoFit/>
          </a:bodyPr>
          <a:lstStyle/>
          <a:p>
            <a:r>
              <a:rPr lang="en-US" dirty="0"/>
              <a:t>Partial Source For Following Process: I Love You Guys Foundation.  </a:t>
            </a:r>
          </a:p>
          <a:p>
            <a:r>
              <a:rPr lang="en-US" dirty="0">
                <a:solidFill>
                  <a:srgbClr val="FF0000"/>
                </a:solidFill>
              </a:rPr>
              <a:t>Note: There are several other sources for this information,</a:t>
            </a:r>
          </a:p>
          <a:p>
            <a:r>
              <a:rPr lang="en-US" dirty="0">
                <a:solidFill>
                  <a:srgbClr val="FF0000"/>
                </a:solidFill>
              </a:rPr>
              <a:t>Including the MS DHS.</a:t>
            </a:r>
          </a:p>
        </p:txBody>
      </p:sp>
    </p:spTree>
    <p:extLst>
      <p:ext uri="{BB962C8B-B14F-4D97-AF65-F5344CB8AC3E}">
        <p14:creationId xmlns:p14="http://schemas.microsoft.com/office/powerpoint/2010/main" val="54140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08886AC-60FE-E84A-A430-AD0DF9043682}"/>
              </a:ext>
            </a:extLst>
          </p:cNvPr>
          <p:cNvSpPr>
            <a:spLocks noGrp="1"/>
          </p:cNvSpPr>
          <p:nvPr>
            <p:ph type="title"/>
          </p:nvPr>
        </p:nvSpPr>
        <p:spPr>
          <a:xfrm>
            <a:off x="1078991" y="893935"/>
            <a:ext cx="5364937" cy="3339390"/>
          </a:xfrm>
        </p:spPr>
        <p:txBody>
          <a:bodyPr vert="horz" lIns="91440" tIns="45720" rIns="91440" bIns="45720" rtlCol="0" anchor="ctr">
            <a:normAutofit/>
          </a:bodyPr>
          <a:lstStyle/>
          <a:p>
            <a:r>
              <a:rPr lang="en-US" dirty="0"/>
              <a:t>POSITIONS AT THE FRC…</a:t>
            </a:r>
          </a:p>
        </p:txBody>
      </p:sp>
      <p:cxnSp>
        <p:nvCxnSpPr>
          <p:cNvPr id="16" name="Straight Connector 15">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0408"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group of yellow figures and a red figure on the other side">
            <a:extLst>
              <a:ext uri="{FF2B5EF4-FFF2-40B4-BE49-F238E27FC236}">
                <a16:creationId xmlns:a16="http://schemas.microsoft.com/office/drawing/2014/main" id="{E3FAACC4-B261-B2C7-A9CB-F627D42DA191}"/>
              </a:ext>
            </a:extLst>
          </p:cNvPr>
          <p:cNvPicPr>
            <a:picLocks noChangeAspect="1"/>
          </p:cNvPicPr>
          <p:nvPr/>
        </p:nvPicPr>
        <p:blipFill rotWithShape="1">
          <a:blip r:embed="rId2"/>
          <a:srcRect l="42931" r="6309" b="-1"/>
          <a:stretch/>
        </p:blipFill>
        <p:spPr>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p:spPr>
      </p:pic>
      <p:sp>
        <p:nvSpPr>
          <p:cNvPr id="18"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39193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F31AE-C3BD-251E-9B79-BA1707FD2CFB}"/>
              </a:ext>
            </a:extLst>
          </p:cNvPr>
          <p:cNvSpPr>
            <a:spLocks noGrp="1"/>
          </p:cNvSpPr>
          <p:nvPr>
            <p:ph type="title"/>
          </p:nvPr>
        </p:nvSpPr>
        <p:spPr>
          <a:xfrm>
            <a:off x="758952" y="420625"/>
            <a:ext cx="10667998" cy="1326814"/>
          </a:xfrm>
        </p:spPr>
        <p:txBody>
          <a:bodyPr anchor="ctr">
            <a:normAutofit fontScale="90000"/>
          </a:bodyPr>
          <a:lstStyle/>
          <a:p>
            <a:r>
              <a:rPr lang="en-US" dirty="0">
                <a:solidFill>
                  <a:schemeClr val="bg1"/>
                </a:solidFill>
              </a:rPr>
              <a:t>FRC Staff (School District Personnel)</a:t>
            </a:r>
          </a:p>
        </p:txBody>
      </p:sp>
      <p:sp>
        <p:nvSpPr>
          <p:cNvPr id="1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6841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D5B74FE0-6EF3-6EC0-1653-6D2BCA4A553C}"/>
              </a:ext>
            </a:extLst>
          </p:cNvPr>
          <p:cNvGraphicFramePr>
            <a:graphicFrameLocks noGrp="1"/>
          </p:cNvGraphicFramePr>
          <p:nvPr>
            <p:ph idx="1"/>
            <p:extLst>
              <p:ext uri="{D42A27DB-BD31-4B8C-83A1-F6EECF244321}">
                <p14:modId xmlns:p14="http://schemas.microsoft.com/office/powerpoint/2010/main" val="1606144543"/>
              </p:ext>
            </p:extLst>
          </p:nvPr>
        </p:nvGraphicFramePr>
        <p:xfrm>
          <a:off x="758953" y="2606722"/>
          <a:ext cx="10671048" cy="317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E1C9EC1-0FA8-7C8B-C824-286BE4EDD09E}"/>
              </a:ext>
            </a:extLst>
          </p:cNvPr>
          <p:cNvSpPr txBox="1"/>
          <p:nvPr/>
        </p:nvSpPr>
        <p:spPr>
          <a:xfrm>
            <a:off x="501804" y="6304003"/>
            <a:ext cx="4025591" cy="369332"/>
          </a:xfrm>
          <a:prstGeom prst="rect">
            <a:avLst/>
          </a:prstGeom>
          <a:noFill/>
        </p:spPr>
        <p:txBody>
          <a:bodyPr wrap="square" rtlCol="0">
            <a:spAutoFit/>
          </a:bodyPr>
          <a:lstStyle/>
          <a:p>
            <a:r>
              <a:rPr lang="en-US" i="1" dirty="0"/>
              <a:t>Source: I Love You Guys Foundation</a:t>
            </a:r>
          </a:p>
        </p:txBody>
      </p:sp>
    </p:spTree>
    <p:extLst>
      <p:ext uri="{BB962C8B-B14F-4D97-AF65-F5344CB8AC3E}">
        <p14:creationId xmlns:p14="http://schemas.microsoft.com/office/powerpoint/2010/main" val="2606518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CB6BA-3673-4F4A-BAB8-17E08189382B}"/>
              </a:ext>
            </a:extLst>
          </p:cNvPr>
          <p:cNvSpPr>
            <a:spLocks noGrp="1"/>
          </p:cNvSpPr>
          <p:nvPr>
            <p:ph type="title"/>
          </p:nvPr>
        </p:nvSpPr>
        <p:spPr>
          <a:xfrm>
            <a:off x="1068497" y="1063255"/>
            <a:ext cx="3122148" cy="4807541"/>
          </a:xfrm>
        </p:spPr>
        <p:txBody>
          <a:bodyPr>
            <a:normAutofit/>
          </a:bodyPr>
          <a:lstStyle/>
          <a:p>
            <a:r>
              <a:rPr lang="en-US" dirty="0"/>
              <a:t>FRC Facility</a:t>
            </a:r>
            <a:br>
              <a:rPr lang="en-US" dirty="0"/>
            </a:br>
            <a:r>
              <a:rPr lang="en-US" dirty="0"/>
              <a:t>Areas</a:t>
            </a:r>
          </a:p>
        </p:txBody>
      </p:sp>
      <p:cxnSp>
        <p:nvCxnSpPr>
          <p:cNvPr id="11" name="Straight Connector 10">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53752F78-08B8-9EB7-BF2D-DBED1AE0EC29}"/>
              </a:ext>
            </a:extLst>
          </p:cNvPr>
          <p:cNvGraphicFramePr>
            <a:graphicFrameLocks noGrp="1"/>
          </p:cNvGraphicFramePr>
          <p:nvPr>
            <p:ph idx="1"/>
            <p:extLst>
              <p:ext uri="{D42A27DB-BD31-4B8C-83A1-F6EECF244321}">
                <p14:modId xmlns:p14="http://schemas.microsoft.com/office/powerpoint/2010/main" val="3757725717"/>
              </p:ext>
            </p:extLst>
          </p:nvPr>
        </p:nvGraphicFramePr>
        <p:xfrm>
          <a:off x="5765962" y="972642"/>
          <a:ext cx="5664038" cy="4979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939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5E842E-D5FE-3630-2029-6045BFB933E5}"/>
              </a:ext>
            </a:extLst>
          </p:cNvPr>
          <p:cNvSpPr>
            <a:spLocks noGrp="1"/>
          </p:cNvSpPr>
          <p:nvPr>
            <p:ph type="title"/>
          </p:nvPr>
        </p:nvSpPr>
        <p:spPr>
          <a:xfrm>
            <a:off x="758952" y="420625"/>
            <a:ext cx="10667998" cy="1326814"/>
          </a:xfrm>
        </p:spPr>
        <p:txBody>
          <a:bodyPr anchor="ctr">
            <a:normAutofit/>
          </a:bodyPr>
          <a:lstStyle/>
          <a:p>
            <a:r>
              <a:rPr lang="en-US">
                <a:solidFill>
                  <a:schemeClr val="bg1"/>
                </a:solidFill>
              </a:rPr>
              <a:t>9:45 a.m.</a:t>
            </a:r>
          </a:p>
        </p:txBody>
      </p:sp>
      <p:sp>
        <p:nvSpPr>
          <p:cNvPr id="3" name="Content Placeholder 2">
            <a:extLst>
              <a:ext uri="{FF2B5EF4-FFF2-40B4-BE49-F238E27FC236}">
                <a16:creationId xmlns:a16="http://schemas.microsoft.com/office/drawing/2014/main" id="{91E28D65-F603-EACE-4E85-260402F2C1E4}"/>
              </a:ext>
            </a:extLst>
          </p:cNvPr>
          <p:cNvSpPr>
            <a:spLocks noGrp="1"/>
          </p:cNvSpPr>
          <p:nvPr>
            <p:ph idx="1"/>
          </p:nvPr>
        </p:nvSpPr>
        <p:spPr>
          <a:xfrm>
            <a:off x="201477" y="2413168"/>
            <a:ext cx="7563173" cy="4189545"/>
          </a:xfrm>
        </p:spPr>
        <p:txBody>
          <a:bodyPr anchor="ctr">
            <a:normAutofit/>
          </a:bodyPr>
          <a:lstStyle/>
          <a:p>
            <a:pPr>
              <a:lnSpc>
                <a:spcPct val="100000"/>
              </a:lnSpc>
            </a:pPr>
            <a:r>
              <a:rPr lang="en-US" sz="1600" dirty="0"/>
              <a:t>Students arrive at the FRC.</a:t>
            </a:r>
          </a:p>
          <a:p>
            <a:pPr>
              <a:lnSpc>
                <a:spcPct val="100000"/>
              </a:lnSpc>
            </a:pPr>
            <a:r>
              <a:rPr lang="en-US" sz="1600" dirty="0"/>
              <a:t>As they exit the buses, they are searched (again) by </a:t>
            </a:r>
            <a:r>
              <a:rPr lang="en-US" sz="1600" b="1" dirty="0"/>
              <a:t>police</a:t>
            </a:r>
            <a:r>
              <a:rPr lang="en-US" sz="1600" dirty="0"/>
              <a:t>.</a:t>
            </a:r>
          </a:p>
          <a:p>
            <a:pPr>
              <a:lnSpc>
                <a:spcPct val="100000"/>
              </a:lnSpc>
            </a:pPr>
            <a:r>
              <a:rPr lang="en-US" sz="1600" dirty="0"/>
              <a:t>Students and teachers that left the school classroom together are advised to stay together at the FRC.</a:t>
            </a:r>
          </a:p>
          <a:p>
            <a:pPr>
              <a:lnSpc>
                <a:spcPct val="100000"/>
              </a:lnSpc>
            </a:pPr>
            <a:r>
              <a:rPr lang="en-US" sz="1600" dirty="0"/>
              <a:t>Students are divided by grade level as well, when possible.</a:t>
            </a:r>
          </a:p>
          <a:p>
            <a:pPr>
              <a:lnSpc>
                <a:spcPct val="100000"/>
              </a:lnSpc>
            </a:pPr>
            <a:r>
              <a:rPr lang="en-US" sz="1600" dirty="0"/>
              <a:t>Students are texting their parents of their arrival at the FRC.</a:t>
            </a:r>
          </a:p>
          <a:p>
            <a:pPr>
              <a:lnSpc>
                <a:spcPct val="100000"/>
              </a:lnSpc>
            </a:pPr>
            <a:r>
              <a:rPr lang="en-US" sz="1600" dirty="0"/>
              <a:t>Students advise teachers that their parents want to meet them outside immediately.</a:t>
            </a:r>
          </a:p>
          <a:p>
            <a:pPr>
              <a:lnSpc>
                <a:spcPct val="100000"/>
              </a:lnSpc>
            </a:pPr>
            <a:r>
              <a:rPr lang="en-US" sz="1600" dirty="0"/>
              <a:t>One student panics and cries uncontrollably.  Another student advises he has diabetes and needs some food.</a:t>
            </a:r>
          </a:p>
          <a:p>
            <a:pPr>
              <a:lnSpc>
                <a:spcPct val="100000"/>
              </a:lnSpc>
            </a:pPr>
            <a:r>
              <a:rPr lang="en-US" sz="1600" dirty="0"/>
              <a:t>All students begin to complain about thirst and hunger.</a:t>
            </a:r>
          </a:p>
          <a:p>
            <a:pPr>
              <a:lnSpc>
                <a:spcPct val="100000"/>
              </a:lnSpc>
            </a:pPr>
            <a:r>
              <a:rPr lang="en-US" sz="1600" dirty="0"/>
              <a:t>Students begin to want to socialize with other students not in their classroom group.</a:t>
            </a:r>
          </a:p>
          <a:p>
            <a:pPr>
              <a:lnSpc>
                <a:spcPct val="100000"/>
              </a:lnSpc>
            </a:pPr>
            <a:endParaRPr lang="en-US" sz="1100" dirty="0"/>
          </a:p>
        </p:txBody>
      </p:sp>
      <p:pic>
        <p:nvPicPr>
          <p:cNvPr id="5" name="Picture 4" descr="A picture containing person&#10;&#10;Description automatically generated">
            <a:extLst>
              <a:ext uri="{FF2B5EF4-FFF2-40B4-BE49-F238E27FC236}">
                <a16:creationId xmlns:a16="http://schemas.microsoft.com/office/drawing/2014/main" id="{52CDCA09-1CE2-5D8B-496A-14E41FDBD8E0}"/>
              </a:ext>
            </a:extLst>
          </p:cNvPr>
          <p:cNvPicPr>
            <a:picLocks noChangeAspect="1"/>
          </p:cNvPicPr>
          <p:nvPr/>
        </p:nvPicPr>
        <p:blipFill rotWithShape="1">
          <a:blip r:embed="rId2"/>
          <a:srcRect l="32128" r="13586" b="2"/>
          <a:stretch/>
        </p:blipFill>
        <p:spPr>
          <a:xfrm>
            <a:off x="8065684" y="2413169"/>
            <a:ext cx="2749534" cy="3370396"/>
          </a:xfrm>
          <a:prstGeom prst="rect">
            <a:avLst/>
          </a:prstGeom>
        </p:spPr>
      </p:pic>
      <p:sp>
        <p:nvSpPr>
          <p:cNvPr id="2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02087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978FA-B23B-1119-B31E-3F9D326A39D6}"/>
              </a:ext>
            </a:extLst>
          </p:cNvPr>
          <p:cNvSpPr>
            <a:spLocks noGrp="1"/>
          </p:cNvSpPr>
          <p:nvPr>
            <p:ph type="title"/>
          </p:nvPr>
        </p:nvSpPr>
        <p:spPr>
          <a:xfrm>
            <a:off x="758952" y="420625"/>
            <a:ext cx="10667998" cy="1374056"/>
          </a:xfrm>
        </p:spPr>
        <p:txBody>
          <a:bodyPr anchor="b">
            <a:normAutofit/>
          </a:bodyPr>
          <a:lstStyle/>
          <a:p>
            <a:r>
              <a:rPr lang="en-US"/>
              <a:t>Some preliminary questions...</a:t>
            </a:r>
          </a:p>
        </p:txBody>
      </p:sp>
      <p:sp>
        <p:nvSpPr>
          <p:cNvPr id="2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21" name="Content Placeholder 2">
            <a:extLst>
              <a:ext uri="{FF2B5EF4-FFF2-40B4-BE49-F238E27FC236}">
                <a16:creationId xmlns:a16="http://schemas.microsoft.com/office/drawing/2014/main" id="{5C1ADB16-21CD-C211-0D97-8C43CB4AB9FA}"/>
              </a:ext>
            </a:extLst>
          </p:cNvPr>
          <p:cNvGraphicFramePr>
            <a:graphicFrameLocks noGrp="1"/>
          </p:cNvGraphicFramePr>
          <p:nvPr>
            <p:ph idx="1"/>
            <p:extLst>
              <p:ext uri="{D42A27DB-BD31-4B8C-83A1-F6EECF244321}">
                <p14:modId xmlns:p14="http://schemas.microsoft.com/office/powerpoint/2010/main" val="951614137"/>
              </p:ext>
            </p:extLst>
          </p:nvPr>
        </p:nvGraphicFramePr>
        <p:xfrm>
          <a:off x="752857" y="2436128"/>
          <a:ext cx="10677144" cy="3265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529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7A6C0-8E58-A7E6-1DF6-D9BF3B818E5B}"/>
              </a:ext>
            </a:extLst>
          </p:cNvPr>
          <p:cNvSpPr>
            <a:spLocks noGrp="1"/>
          </p:cNvSpPr>
          <p:nvPr>
            <p:ph type="title"/>
          </p:nvPr>
        </p:nvSpPr>
        <p:spPr>
          <a:xfrm>
            <a:off x="1068497" y="373240"/>
            <a:ext cx="6136343" cy="1540106"/>
          </a:xfrm>
        </p:spPr>
        <p:txBody>
          <a:bodyPr>
            <a:normAutofit fontScale="90000"/>
          </a:bodyPr>
          <a:lstStyle/>
          <a:p>
            <a:r>
              <a:rPr lang="en-US" dirty="0"/>
              <a:t>Logistics &amp; Finance  Questions…</a:t>
            </a:r>
          </a:p>
        </p:txBody>
      </p:sp>
      <p:cxnSp>
        <p:nvCxnSpPr>
          <p:cNvPr id="12" name="Straight Connector 11">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4F63C1-0FCE-2DEC-443F-D27C8848A2E4}"/>
              </a:ext>
            </a:extLst>
          </p:cNvPr>
          <p:cNvSpPr>
            <a:spLocks noGrp="1"/>
          </p:cNvSpPr>
          <p:nvPr>
            <p:ph idx="1"/>
          </p:nvPr>
        </p:nvSpPr>
        <p:spPr>
          <a:xfrm>
            <a:off x="1068497" y="2286000"/>
            <a:ext cx="5312254" cy="4316714"/>
          </a:xfrm>
        </p:spPr>
        <p:txBody>
          <a:bodyPr>
            <a:normAutofit/>
          </a:bodyPr>
          <a:lstStyle/>
          <a:p>
            <a:pPr>
              <a:lnSpc>
                <a:spcPct val="100000"/>
              </a:lnSpc>
            </a:pPr>
            <a:r>
              <a:rPr lang="en-US" sz="2800" dirty="0"/>
              <a:t>Students need medical and counseling attention, food and water.   How do you prioritize these issues?   Who makes those decisions?</a:t>
            </a:r>
          </a:p>
          <a:p>
            <a:pPr marL="0" indent="0">
              <a:lnSpc>
                <a:spcPct val="100000"/>
              </a:lnSpc>
              <a:buNone/>
            </a:pPr>
            <a:endParaRPr lang="en-US" sz="2800" dirty="0"/>
          </a:p>
          <a:p>
            <a:pPr>
              <a:lnSpc>
                <a:spcPct val="100000"/>
              </a:lnSpc>
            </a:pPr>
            <a:r>
              <a:rPr lang="en-US" sz="2800" dirty="0"/>
              <a:t>Who obtains these items? From Where?  How are they paid for?</a:t>
            </a:r>
          </a:p>
          <a:p>
            <a:pPr marL="0" indent="0">
              <a:lnSpc>
                <a:spcPct val="100000"/>
              </a:lnSpc>
              <a:buNone/>
            </a:pPr>
            <a:endParaRPr lang="en-US" sz="1600" dirty="0"/>
          </a:p>
          <a:p>
            <a:pPr>
              <a:lnSpc>
                <a:spcPct val="100000"/>
              </a:lnSpc>
            </a:pPr>
            <a:endParaRPr lang="en-US" sz="1600" dirty="0"/>
          </a:p>
          <a:p>
            <a:pPr>
              <a:lnSpc>
                <a:spcPct val="100000"/>
              </a:lnSpc>
            </a:pPr>
            <a:endParaRPr lang="en-US" sz="1600" dirty="0"/>
          </a:p>
        </p:txBody>
      </p:sp>
      <p:sp>
        <p:nvSpPr>
          <p:cNvPr id="14" name="Freeform: Shape 13">
            <a:extLst>
              <a:ext uri="{FF2B5EF4-FFF2-40B4-BE49-F238E27FC236}">
                <a16:creationId xmlns:a16="http://schemas.microsoft.com/office/drawing/2014/main" id="{F76C355F-28BE-46B1-9B8D-5D71A4815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6934" y="0"/>
            <a:ext cx="5215066" cy="6858000"/>
          </a:xfrm>
          <a:custGeom>
            <a:avLst/>
            <a:gdLst>
              <a:gd name="connsiteX0" fmla="*/ 2017353 w 5215066"/>
              <a:gd name="connsiteY0" fmla="*/ 0 h 6858000"/>
              <a:gd name="connsiteX1" fmla="*/ 5215066 w 5215066"/>
              <a:gd name="connsiteY1" fmla="*/ 0 h 6858000"/>
              <a:gd name="connsiteX2" fmla="*/ 5215066 w 5215066"/>
              <a:gd name="connsiteY2" fmla="*/ 6858000 h 6858000"/>
              <a:gd name="connsiteX3" fmla="*/ 1292431 w 5215066"/>
              <a:gd name="connsiteY3" fmla="*/ 6858000 h 6858000"/>
              <a:gd name="connsiteX4" fmla="*/ 1012702 w 5215066"/>
              <a:gd name="connsiteY4" fmla="*/ 6549681 h 6858000"/>
              <a:gd name="connsiteX5" fmla="*/ 0 w 5215066"/>
              <a:gd name="connsiteY5" fmla="*/ 3723759 h 6858000"/>
              <a:gd name="connsiteX6" fmla="*/ 1955279 w 5215066"/>
              <a:gd name="connsiteY6"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outdoor, sky, red&#10;&#10;Description automatically generated">
            <a:extLst>
              <a:ext uri="{FF2B5EF4-FFF2-40B4-BE49-F238E27FC236}">
                <a16:creationId xmlns:a16="http://schemas.microsoft.com/office/drawing/2014/main" id="{8DC87794-83D7-5E39-3428-6A66CB709FA6}"/>
              </a:ext>
            </a:extLst>
          </p:cNvPr>
          <p:cNvPicPr>
            <a:picLocks noChangeAspect="1"/>
          </p:cNvPicPr>
          <p:nvPr/>
        </p:nvPicPr>
        <p:blipFill>
          <a:blip r:embed="rId2"/>
          <a:stretch>
            <a:fillRect/>
          </a:stretch>
        </p:blipFill>
        <p:spPr>
          <a:xfrm>
            <a:off x="8150087" y="2094919"/>
            <a:ext cx="3434963" cy="2572906"/>
          </a:xfrm>
          <a:prstGeom prst="rect">
            <a:avLst/>
          </a:prstGeom>
        </p:spPr>
      </p:pic>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476820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61C40-8F8A-C82F-226E-810423A8BFB8}"/>
              </a:ext>
            </a:extLst>
          </p:cNvPr>
          <p:cNvSpPr>
            <a:spLocks noGrp="1"/>
          </p:cNvSpPr>
          <p:nvPr>
            <p:ph type="title"/>
          </p:nvPr>
        </p:nvSpPr>
        <p:spPr>
          <a:xfrm>
            <a:off x="758952" y="420625"/>
            <a:ext cx="10667998" cy="1326814"/>
          </a:xfrm>
        </p:spPr>
        <p:txBody>
          <a:bodyPr anchor="ctr">
            <a:normAutofit/>
          </a:bodyPr>
          <a:lstStyle/>
          <a:p>
            <a:r>
              <a:rPr lang="en-US">
                <a:solidFill>
                  <a:schemeClr val="bg1"/>
                </a:solidFill>
              </a:rPr>
              <a:t>9:50 am</a:t>
            </a:r>
          </a:p>
        </p:txBody>
      </p:sp>
      <p:sp>
        <p:nvSpPr>
          <p:cNvPr id="3" name="Content Placeholder 2">
            <a:extLst>
              <a:ext uri="{FF2B5EF4-FFF2-40B4-BE49-F238E27FC236}">
                <a16:creationId xmlns:a16="http://schemas.microsoft.com/office/drawing/2014/main" id="{1FBCD171-81B7-3345-4DC5-4615CA4CAE12}"/>
              </a:ext>
            </a:extLst>
          </p:cNvPr>
          <p:cNvSpPr>
            <a:spLocks noGrp="1"/>
          </p:cNvSpPr>
          <p:nvPr>
            <p:ph idx="1"/>
          </p:nvPr>
        </p:nvSpPr>
        <p:spPr>
          <a:xfrm>
            <a:off x="167268" y="2413168"/>
            <a:ext cx="6631024" cy="4299865"/>
          </a:xfrm>
        </p:spPr>
        <p:txBody>
          <a:bodyPr anchor="ctr">
            <a:normAutofit lnSpcReduction="10000"/>
          </a:bodyPr>
          <a:lstStyle/>
          <a:p>
            <a:pPr>
              <a:lnSpc>
                <a:spcPct val="100000"/>
              </a:lnSpc>
            </a:pPr>
            <a:r>
              <a:rPr lang="en-US" dirty="0"/>
              <a:t>Parents begin to arrive at the FRC.</a:t>
            </a:r>
          </a:p>
          <a:p>
            <a:pPr>
              <a:lnSpc>
                <a:spcPct val="100000"/>
              </a:lnSpc>
            </a:pPr>
            <a:r>
              <a:rPr lang="en-US" dirty="0"/>
              <a:t>Greeters meet the first parents in the parking lot and direct them to the parent check-in tables.</a:t>
            </a:r>
          </a:p>
          <a:p>
            <a:pPr>
              <a:lnSpc>
                <a:spcPct val="100000"/>
              </a:lnSpc>
            </a:pPr>
            <a:r>
              <a:rPr lang="en-US" dirty="0"/>
              <a:t>Parent check-in tables can be inside or outside, depending on weather, etc.</a:t>
            </a:r>
          </a:p>
          <a:p>
            <a:pPr>
              <a:lnSpc>
                <a:spcPct val="100000"/>
              </a:lnSpc>
            </a:pPr>
            <a:r>
              <a:rPr lang="en-US" dirty="0"/>
              <a:t>Parents are lined up behind a table and in front of a range of alphabet letters that match their last name.  A-G; H-N, etc.  </a:t>
            </a:r>
          </a:p>
          <a:p>
            <a:pPr>
              <a:lnSpc>
                <a:spcPct val="100000"/>
              </a:lnSpc>
            </a:pPr>
            <a:r>
              <a:rPr lang="en-US" dirty="0"/>
              <a:t>Checkers staff the check in tables.</a:t>
            </a:r>
          </a:p>
          <a:p>
            <a:pPr>
              <a:lnSpc>
                <a:spcPct val="100000"/>
              </a:lnSpc>
            </a:pPr>
            <a:r>
              <a:rPr lang="en-US" dirty="0"/>
              <a:t>Parents are handed clipboards by Greeters with check in cards to be filled out while in line.  They are advised proper ID is necessary.</a:t>
            </a:r>
          </a:p>
          <a:p>
            <a:pPr marL="0" indent="0">
              <a:lnSpc>
                <a:spcPct val="100000"/>
              </a:lnSpc>
              <a:buNone/>
            </a:pPr>
            <a:endParaRPr lang="en-US" sz="1600" dirty="0"/>
          </a:p>
        </p:txBody>
      </p:sp>
      <p:pic>
        <p:nvPicPr>
          <p:cNvPr id="5" name="Picture 4" descr="A group of people standing together&#10;&#10;Description automatically generated with medium confidence">
            <a:extLst>
              <a:ext uri="{FF2B5EF4-FFF2-40B4-BE49-F238E27FC236}">
                <a16:creationId xmlns:a16="http://schemas.microsoft.com/office/drawing/2014/main" id="{CA00D8FE-ACAE-F14B-76F5-D2B25C3FA334}"/>
              </a:ext>
            </a:extLst>
          </p:cNvPr>
          <p:cNvPicPr>
            <a:picLocks noChangeAspect="1"/>
          </p:cNvPicPr>
          <p:nvPr/>
        </p:nvPicPr>
        <p:blipFill>
          <a:blip r:embed="rId3"/>
          <a:stretch>
            <a:fillRect/>
          </a:stretch>
        </p:blipFill>
        <p:spPr>
          <a:xfrm>
            <a:off x="7453951" y="2932230"/>
            <a:ext cx="3973000" cy="2332273"/>
          </a:xfrm>
          <a:prstGeom prst="rect">
            <a:avLst/>
          </a:prstGeom>
        </p:spPr>
      </p:pic>
      <p:sp>
        <p:nvSpPr>
          <p:cNvPr id="2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623418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5A69A3-070C-842C-535F-668568FD841C}"/>
              </a:ext>
            </a:extLst>
          </p:cNvPr>
          <p:cNvSpPr>
            <a:spLocks noGrp="1"/>
          </p:cNvSpPr>
          <p:nvPr>
            <p:ph type="title"/>
          </p:nvPr>
        </p:nvSpPr>
        <p:spPr>
          <a:xfrm>
            <a:off x="758952" y="758951"/>
            <a:ext cx="4782039" cy="1966747"/>
          </a:xfrm>
        </p:spPr>
        <p:txBody>
          <a:bodyPr anchor="ctr">
            <a:normAutofit/>
          </a:bodyPr>
          <a:lstStyle/>
          <a:p>
            <a:r>
              <a:rPr lang="en-US" dirty="0"/>
              <a:t>Operations Questions…</a:t>
            </a:r>
          </a:p>
        </p:txBody>
      </p:sp>
      <p:cxnSp>
        <p:nvCxnSpPr>
          <p:cNvPr id="12" name="Straight Connector 11">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34F3A7-9983-4C00-F2FD-64D73362850B}"/>
              </a:ext>
            </a:extLst>
          </p:cNvPr>
          <p:cNvSpPr>
            <a:spLocks noGrp="1"/>
          </p:cNvSpPr>
          <p:nvPr>
            <p:ph idx="1"/>
          </p:nvPr>
        </p:nvSpPr>
        <p:spPr>
          <a:xfrm>
            <a:off x="78059" y="3161684"/>
            <a:ext cx="5462933" cy="3607099"/>
          </a:xfrm>
        </p:spPr>
        <p:txBody>
          <a:bodyPr>
            <a:normAutofit/>
          </a:bodyPr>
          <a:lstStyle/>
          <a:p>
            <a:pPr>
              <a:lnSpc>
                <a:spcPct val="100000"/>
              </a:lnSpc>
            </a:pPr>
            <a:r>
              <a:rPr lang="en-US" dirty="0"/>
              <a:t>What problems would you anticipate with the arrival of parents?</a:t>
            </a:r>
          </a:p>
          <a:p>
            <a:pPr>
              <a:lnSpc>
                <a:spcPct val="100000"/>
              </a:lnSpc>
            </a:pPr>
            <a:r>
              <a:rPr lang="en-US" dirty="0"/>
              <a:t>Who would be the best persons to greet the parents?</a:t>
            </a:r>
          </a:p>
          <a:p>
            <a:pPr>
              <a:lnSpc>
                <a:spcPct val="100000"/>
              </a:lnSpc>
            </a:pPr>
            <a:r>
              <a:rPr lang="en-US" dirty="0"/>
              <a:t>Where will you need </a:t>
            </a:r>
            <a:r>
              <a:rPr lang="en-US" b="1" dirty="0">
                <a:solidFill>
                  <a:schemeClr val="accent6"/>
                </a:solidFill>
              </a:rPr>
              <a:t>security</a:t>
            </a:r>
            <a:r>
              <a:rPr lang="en-US" dirty="0"/>
              <a:t> at FRC?</a:t>
            </a:r>
          </a:p>
          <a:p>
            <a:pPr>
              <a:lnSpc>
                <a:spcPct val="100000"/>
              </a:lnSpc>
            </a:pPr>
            <a:r>
              <a:rPr lang="en-US" dirty="0"/>
              <a:t>Do you release children to parents without identification?  If not, why not?  If so, under what conditions?</a:t>
            </a:r>
          </a:p>
          <a:p>
            <a:pPr>
              <a:lnSpc>
                <a:spcPct val="100000"/>
              </a:lnSpc>
            </a:pPr>
            <a:r>
              <a:rPr lang="en-US" dirty="0"/>
              <a:t>What languages are spoken in your school district? </a:t>
            </a:r>
          </a:p>
          <a:p>
            <a:pPr>
              <a:lnSpc>
                <a:spcPct val="100000"/>
              </a:lnSpc>
            </a:pPr>
            <a:endParaRPr lang="en-US" sz="1400" dirty="0"/>
          </a:p>
        </p:txBody>
      </p:sp>
      <p:pic>
        <p:nvPicPr>
          <p:cNvPr id="5" name="Picture 4" descr="A group of people walking&#10;&#10;Description automatically generated with low confidence">
            <a:extLst>
              <a:ext uri="{FF2B5EF4-FFF2-40B4-BE49-F238E27FC236}">
                <a16:creationId xmlns:a16="http://schemas.microsoft.com/office/drawing/2014/main" id="{0A6F86CF-0DC4-895D-630E-C05C3B2B1B43}"/>
              </a:ext>
            </a:extLst>
          </p:cNvPr>
          <p:cNvPicPr>
            <a:picLocks noChangeAspect="1"/>
          </p:cNvPicPr>
          <p:nvPr/>
        </p:nvPicPr>
        <p:blipFill>
          <a:blip r:embed="rId2"/>
          <a:stretch>
            <a:fillRect/>
          </a:stretch>
        </p:blipFill>
        <p:spPr>
          <a:xfrm>
            <a:off x="5841593" y="1864105"/>
            <a:ext cx="5942418" cy="3607085"/>
          </a:xfrm>
          <a:prstGeom prst="rect">
            <a:avLst/>
          </a:prstGeom>
        </p:spPr>
      </p:pic>
      <p:sp>
        <p:nvSpPr>
          <p:cNvPr id="1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146826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2EF9B3-7ED4-E351-0186-C33C1E6C1605}"/>
              </a:ext>
            </a:extLst>
          </p:cNvPr>
          <p:cNvSpPr>
            <a:spLocks noGrp="1"/>
          </p:cNvSpPr>
          <p:nvPr>
            <p:ph type="title"/>
          </p:nvPr>
        </p:nvSpPr>
        <p:spPr>
          <a:xfrm>
            <a:off x="758952" y="420625"/>
            <a:ext cx="10667998" cy="1326814"/>
          </a:xfrm>
        </p:spPr>
        <p:txBody>
          <a:bodyPr anchor="ctr">
            <a:normAutofit/>
          </a:bodyPr>
          <a:lstStyle/>
          <a:p>
            <a:r>
              <a:rPr lang="en-US">
                <a:solidFill>
                  <a:schemeClr val="bg1"/>
                </a:solidFill>
              </a:rPr>
              <a:t>10:00 a.m.</a:t>
            </a:r>
          </a:p>
        </p:txBody>
      </p:sp>
      <p:sp>
        <p:nvSpPr>
          <p:cNvPr id="3" name="Content Placeholder 2">
            <a:extLst>
              <a:ext uri="{FF2B5EF4-FFF2-40B4-BE49-F238E27FC236}">
                <a16:creationId xmlns:a16="http://schemas.microsoft.com/office/drawing/2014/main" id="{E77C34BE-ED35-0B19-7B99-29C67CAFAB85}"/>
              </a:ext>
            </a:extLst>
          </p:cNvPr>
          <p:cNvSpPr>
            <a:spLocks noGrp="1"/>
          </p:cNvSpPr>
          <p:nvPr>
            <p:ph idx="1"/>
          </p:nvPr>
        </p:nvSpPr>
        <p:spPr>
          <a:xfrm>
            <a:off x="325464" y="2168064"/>
            <a:ext cx="6472828" cy="4434650"/>
          </a:xfrm>
        </p:spPr>
        <p:txBody>
          <a:bodyPr anchor="ctr">
            <a:normAutofit/>
          </a:bodyPr>
          <a:lstStyle/>
          <a:p>
            <a:pPr>
              <a:lnSpc>
                <a:spcPct val="100000"/>
              </a:lnSpc>
            </a:pPr>
            <a:r>
              <a:rPr lang="en-US" dirty="0"/>
              <a:t>Parents' forms are verified &amp; separated.   </a:t>
            </a:r>
          </a:p>
          <a:p>
            <a:pPr>
              <a:lnSpc>
                <a:spcPct val="100000"/>
              </a:lnSpc>
            </a:pPr>
            <a:r>
              <a:rPr lang="en-US" dirty="0"/>
              <a:t>Parent &amp; top half of form go to a Parent Waiting Area.</a:t>
            </a:r>
          </a:p>
          <a:p>
            <a:pPr>
              <a:lnSpc>
                <a:spcPct val="100000"/>
              </a:lnSpc>
            </a:pPr>
            <a:r>
              <a:rPr lang="en-US" dirty="0"/>
              <a:t>Bottom half of form goes with Runner to the Student Waiting Area.</a:t>
            </a:r>
          </a:p>
          <a:p>
            <a:pPr>
              <a:lnSpc>
                <a:spcPct val="100000"/>
              </a:lnSpc>
            </a:pPr>
            <a:r>
              <a:rPr lang="en-US" dirty="0"/>
              <a:t>Student identified by card.  Parents information on card confirmed by student.  </a:t>
            </a:r>
          </a:p>
          <a:p>
            <a:pPr>
              <a:lnSpc>
                <a:spcPct val="100000"/>
              </a:lnSpc>
            </a:pPr>
            <a:r>
              <a:rPr lang="en-US" dirty="0"/>
              <a:t>Student is released from Student Waiting Area to an Escort who takes student to Reunification Area with the bottom half of card.</a:t>
            </a:r>
          </a:p>
          <a:p>
            <a:pPr>
              <a:lnSpc>
                <a:spcPct val="100000"/>
              </a:lnSpc>
            </a:pPr>
            <a:r>
              <a:rPr lang="en-US" i="1" dirty="0"/>
              <a:t>Source: I Love You Guys Foundation.</a:t>
            </a:r>
          </a:p>
        </p:txBody>
      </p:sp>
      <p:pic>
        <p:nvPicPr>
          <p:cNvPr id="4" name="Content Placeholder 4" descr="Table&#10;&#10;Description automatically generated">
            <a:extLst>
              <a:ext uri="{FF2B5EF4-FFF2-40B4-BE49-F238E27FC236}">
                <a16:creationId xmlns:a16="http://schemas.microsoft.com/office/drawing/2014/main" id="{FC205B8D-C9C5-62B2-DD59-C5531049418C}"/>
              </a:ext>
            </a:extLst>
          </p:cNvPr>
          <p:cNvPicPr>
            <a:picLocks noChangeAspect="1"/>
          </p:cNvPicPr>
          <p:nvPr/>
        </p:nvPicPr>
        <p:blipFill rotWithShape="1">
          <a:blip r:embed="rId2"/>
          <a:srcRect l="2338" r="10911"/>
          <a:stretch/>
        </p:blipFill>
        <p:spPr>
          <a:xfrm>
            <a:off x="7281746" y="2168063"/>
            <a:ext cx="4145204" cy="4586902"/>
          </a:xfrm>
          <a:prstGeom prst="rect">
            <a:avLst/>
          </a:prstGeom>
        </p:spPr>
      </p:pic>
      <p:sp>
        <p:nvSpPr>
          <p:cNvPr id="2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489586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43F19-DBD6-56BE-104B-3066AC7641EB}"/>
              </a:ext>
            </a:extLst>
          </p:cNvPr>
          <p:cNvSpPr>
            <a:spLocks noGrp="1"/>
          </p:cNvSpPr>
          <p:nvPr>
            <p:ph type="title"/>
          </p:nvPr>
        </p:nvSpPr>
        <p:spPr>
          <a:xfrm>
            <a:off x="1068496" y="1063255"/>
            <a:ext cx="3725147" cy="4807541"/>
          </a:xfrm>
        </p:spPr>
        <p:txBody>
          <a:bodyPr>
            <a:normAutofit/>
          </a:bodyPr>
          <a:lstStyle/>
          <a:p>
            <a:r>
              <a:rPr lang="en-US" sz="5600" dirty="0"/>
              <a:t>Planning &amp; Operations Questions…</a:t>
            </a:r>
          </a:p>
        </p:txBody>
      </p:sp>
      <p:cxnSp>
        <p:nvCxnSpPr>
          <p:cNvPr id="11" name="Straight Connector 10">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4FF6F7E8-7154-B7F4-7E52-33FFAF0A975B}"/>
              </a:ext>
            </a:extLst>
          </p:cNvPr>
          <p:cNvGraphicFramePr>
            <a:graphicFrameLocks noGrp="1"/>
          </p:cNvGraphicFramePr>
          <p:nvPr>
            <p:ph idx="1"/>
            <p:extLst>
              <p:ext uri="{D42A27DB-BD31-4B8C-83A1-F6EECF244321}">
                <p14:modId xmlns:p14="http://schemas.microsoft.com/office/powerpoint/2010/main" val="4147356830"/>
              </p:ext>
            </p:extLst>
          </p:nvPr>
        </p:nvGraphicFramePr>
        <p:xfrm>
          <a:off x="5765962" y="972642"/>
          <a:ext cx="5664038" cy="4979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815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63CDBA-FDA2-7F44-13CA-EB40C0A1A5AF}"/>
              </a:ext>
            </a:extLst>
          </p:cNvPr>
          <p:cNvSpPr>
            <a:spLocks noGrp="1"/>
          </p:cNvSpPr>
          <p:nvPr>
            <p:ph type="title"/>
          </p:nvPr>
        </p:nvSpPr>
        <p:spPr>
          <a:xfrm>
            <a:off x="758952" y="420625"/>
            <a:ext cx="10667998" cy="1326814"/>
          </a:xfrm>
        </p:spPr>
        <p:txBody>
          <a:bodyPr anchor="ctr">
            <a:normAutofit/>
          </a:bodyPr>
          <a:lstStyle/>
          <a:p>
            <a:r>
              <a:rPr lang="en-US">
                <a:solidFill>
                  <a:schemeClr val="bg1"/>
                </a:solidFill>
              </a:rPr>
              <a:t>10:25 a.m.</a:t>
            </a:r>
          </a:p>
        </p:txBody>
      </p:sp>
      <p:sp>
        <p:nvSpPr>
          <p:cNvPr id="3" name="Content Placeholder 2">
            <a:extLst>
              <a:ext uri="{FF2B5EF4-FFF2-40B4-BE49-F238E27FC236}">
                <a16:creationId xmlns:a16="http://schemas.microsoft.com/office/drawing/2014/main" id="{5FC0CB94-0A4D-A8B2-C323-5A097FE93730}"/>
              </a:ext>
            </a:extLst>
          </p:cNvPr>
          <p:cNvSpPr>
            <a:spLocks noGrp="1"/>
          </p:cNvSpPr>
          <p:nvPr>
            <p:ph idx="1"/>
          </p:nvPr>
        </p:nvSpPr>
        <p:spPr>
          <a:xfrm>
            <a:off x="223024" y="2413168"/>
            <a:ext cx="6575268" cy="4333319"/>
          </a:xfrm>
        </p:spPr>
        <p:txBody>
          <a:bodyPr anchor="ctr">
            <a:normAutofit/>
          </a:bodyPr>
          <a:lstStyle/>
          <a:p>
            <a:r>
              <a:rPr lang="en-US" sz="2400" dirty="0"/>
              <a:t>Student waits in Reunification Area for parent.</a:t>
            </a:r>
          </a:p>
          <a:p>
            <a:r>
              <a:rPr lang="en-US" sz="2400" dirty="0">
                <a:solidFill>
                  <a:srgbClr val="FF0000"/>
                </a:solidFill>
              </a:rPr>
              <a:t>Escort</a:t>
            </a:r>
            <a:r>
              <a:rPr lang="en-US" sz="2400" dirty="0"/>
              <a:t> takes bottom half of card to Parent Waiting Area and identifies parent(s) and verifies information on both cards.</a:t>
            </a:r>
          </a:p>
          <a:p>
            <a:r>
              <a:rPr lang="en-US" sz="2400" dirty="0">
                <a:solidFill>
                  <a:srgbClr val="FF0000"/>
                </a:solidFill>
              </a:rPr>
              <a:t>Escort</a:t>
            </a:r>
            <a:r>
              <a:rPr lang="en-US" sz="2400" dirty="0"/>
              <a:t>, in possession of both cards, escorts the parents to the Reunification Area.</a:t>
            </a:r>
          </a:p>
          <a:p>
            <a:r>
              <a:rPr lang="en-US" sz="2400" dirty="0"/>
              <a:t>Parents and student(s) reunified.  </a:t>
            </a:r>
          </a:p>
        </p:txBody>
      </p:sp>
      <p:pic>
        <p:nvPicPr>
          <p:cNvPr id="5" name="Picture 4" descr="A person holding a person&#10;&#10;Description automatically generated with low confidence">
            <a:extLst>
              <a:ext uri="{FF2B5EF4-FFF2-40B4-BE49-F238E27FC236}">
                <a16:creationId xmlns:a16="http://schemas.microsoft.com/office/drawing/2014/main" id="{B46CE47A-801F-4366-A444-366549F7E4B0}"/>
              </a:ext>
            </a:extLst>
          </p:cNvPr>
          <p:cNvPicPr>
            <a:picLocks noChangeAspect="1"/>
          </p:cNvPicPr>
          <p:nvPr/>
        </p:nvPicPr>
        <p:blipFill>
          <a:blip r:embed="rId2"/>
          <a:stretch>
            <a:fillRect/>
          </a:stretch>
        </p:blipFill>
        <p:spPr>
          <a:xfrm>
            <a:off x="7453951" y="2563698"/>
            <a:ext cx="3973000" cy="3069337"/>
          </a:xfrm>
          <a:prstGeom prst="rect">
            <a:avLst/>
          </a:prstGeom>
        </p:spPr>
      </p:pic>
      <p:sp>
        <p:nvSpPr>
          <p:cNvPr id="1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654800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4ED2C-84F7-7D0B-78B2-28A80FC8056D}"/>
              </a:ext>
            </a:extLst>
          </p:cNvPr>
          <p:cNvSpPr>
            <a:spLocks noGrp="1"/>
          </p:cNvSpPr>
          <p:nvPr>
            <p:ph type="title"/>
          </p:nvPr>
        </p:nvSpPr>
        <p:spPr>
          <a:xfrm>
            <a:off x="758952" y="420625"/>
            <a:ext cx="10667998" cy="1374056"/>
          </a:xfrm>
        </p:spPr>
        <p:txBody>
          <a:bodyPr anchor="b">
            <a:normAutofit/>
          </a:bodyPr>
          <a:lstStyle/>
          <a:p>
            <a:r>
              <a:rPr lang="en-US" dirty="0"/>
              <a:t>Operations Questions…</a:t>
            </a:r>
          </a:p>
        </p:txBody>
      </p:sp>
      <p:sp>
        <p:nvSpPr>
          <p:cNvPr id="20"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1FE5C58B-0E41-842F-2106-217D156F8BB4}"/>
              </a:ext>
            </a:extLst>
          </p:cNvPr>
          <p:cNvGraphicFramePr>
            <a:graphicFrameLocks noGrp="1"/>
          </p:cNvGraphicFramePr>
          <p:nvPr>
            <p:ph idx="1"/>
            <p:extLst>
              <p:ext uri="{D42A27DB-BD31-4B8C-83A1-F6EECF244321}">
                <p14:modId xmlns:p14="http://schemas.microsoft.com/office/powerpoint/2010/main" val="4144480343"/>
              </p:ext>
            </p:extLst>
          </p:nvPr>
        </p:nvGraphicFramePr>
        <p:xfrm>
          <a:off x="752857" y="2436128"/>
          <a:ext cx="10677144" cy="3265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1722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3DE4E-5F46-83FD-1779-863CBD57B479}"/>
              </a:ext>
            </a:extLst>
          </p:cNvPr>
          <p:cNvSpPr>
            <a:spLocks noGrp="1"/>
          </p:cNvSpPr>
          <p:nvPr>
            <p:ph type="title"/>
          </p:nvPr>
        </p:nvSpPr>
        <p:spPr>
          <a:xfrm>
            <a:off x="758952" y="420625"/>
            <a:ext cx="10667998" cy="1326814"/>
          </a:xfrm>
        </p:spPr>
        <p:txBody>
          <a:bodyPr anchor="ctr">
            <a:normAutofit/>
          </a:bodyPr>
          <a:lstStyle/>
          <a:p>
            <a:r>
              <a:rPr lang="en-US" dirty="0">
                <a:solidFill>
                  <a:schemeClr val="bg1"/>
                </a:solidFill>
              </a:rPr>
              <a:t>10:35 a.m. Till Finish…</a:t>
            </a:r>
          </a:p>
        </p:txBody>
      </p:sp>
      <p:sp>
        <p:nvSpPr>
          <p:cNvPr id="3" name="Content Placeholder 2">
            <a:extLst>
              <a:ext uri="{FF2B5EF4-FFF2-40B4-BE49-F238E27FC236}">
                <a16:creationId xmlns:a16="http://schemas.microsoft.com/office/drawing/2014/main" id="{43BFD148-F891-9D0F-BD40-60E053CAA844}"/>
              </a:ext>
            </a:extLst>
          </p:cNvPr>
          <p:cNvSpPr>
            <a:spLocks noGrp="1"/>
          </p:cNvSpPr>
          <p:nvPr>
            <p:ph idx="1"/>
          </p:nvPr>
        </p:nvSpPr>
        <p:spPr>
          <a:xfrm>
            <a:off x="234176" y="2413168"/>
            <a:ext cx="6564116" cy="4189545"/>
          </a:xfrm>
        </p:spPr>
        <p:txBody>
          <a:bodyPr anchor="ctr">
            <a:normAutofit fontScale="92500" lnSpcReduction="20000"/>
          </a:bodyPr>
          <a:lstStyle/>
          <a:p>
            <a:pPr>
              <a:lnSpc>
                <a:spcPct val="100000"/>
              </a:lnSpc>
            </a:pPr>
            <a:r>
              <a:rPr lang="en-US" dirty="0"/>
              <a:t>Parent and student leave thumbprint on bottom card.  Both sign the card.</a:t>
            </a:r>
          </a:p>
          <a:p>
            <a:pPr>
              <a:lnSpc>
                <a:spcPct val="100000"/>
              </a:lnSpc>
            </a:pPr>
            <a:r>
              <a:rPr lang="en-US" dirty="0"/>
              <a:t>Both cards stapled together and held by </a:t>
            </a:r>
            <a:r>
              <a:rPr lang="en-US" dirty="0">
                <a:solidFill>
                  <a:srgbClr val="FF0000"/>
                </a:solidFill>
              </a:rPr>
              <a:t>Administrator</a:t>
            </a:r>
            <a:r>
              <a:rPr lang="en-US" dirty="0"/>
              <a:t>.</a:t>
            </a:r>
          </a:p>
          <a:p>
            <a:pPr>
              <a:lnSpc>
                <a:spcPct val="100000"/>
              </a:lnSpc>
            </a:pPr>
            <a:r>
              <a:rPr lang="en-US" dirty="0"/>
              <a:t>Student(s) and parents photographed together by </a:t>
            </a:r>
            <a:r>
              <a:rPr lang="en-US" dirty="0">
                <a:solidFill>
                  <a:srgbClr val="FF0000"/>
                </a:solidFill>
              </a:rPr>
              <a:t>Checker</a:t>
            </a:r>
            <a:r>
              <a:rPr lang="en-US" dirty="0"/>
              <a:t>. </a:t>
            </a:r>
          </a:p>
          <a:p>
            <a:pPr>
              <a:lnSpc>
                <a:spcPct val="100000"/>
              </a:lnSpc>
            </a:pPr>
            <a:r>
              <a:rPr lang="en-US" dirty="0"/>
              <a:t>Information recorded on a Child Accountability Roster (or other form) by </a:t>
            </a:r>
            <a:r>
              <a:rPr lang="en-US" dirty="0">
                <a:solidFill>
                  <a:srgbClr val="FF0000"/>
                </a:solidFill>
              </a:rPr>
              <a:t>Checker</a:t>
            </a:r>
            <a:r>
              <a:rPr lang="en-US" dirty="0"/>
              <a:t>.</a:t>
            </a:r>
          </a:p>
          <a:p>
            <a:pPr>
              <a:lnSpc>
                <a:spcPct val="100000"/>
              </a:lnSpc>
            </a:pPr>
            <a:r>
              <a:rPr lang="en-US" dirty="0"/>
              <a:t>Parent and student leave the building/Reunification Area for parking lot.</a:t>
            </a:r>
          </a:p>
          <a:p>
            <a:pPr>
              <a:lnSpc>
                <a:spcPct val="100000"/>
              </a:lnSpc>
            </a:pPr>
            <a:r>
              <a:rPr lang="en-US" dirty="0"/>
              <a:t>Parents are advised to leave the premise as soon as possible.  </a:t>
            </a:r>
          </a:p>
          <a:p>
            <a:pPr>
              <a:lnSpc>
                <a:spcPct val="100000"/>
              </a:lnSpc>
            </a:pPr>
            <a:r>
              <a:rPr lang="en-US" b="1" dirty="0">
                <a:solidFill>
                  <a:schemeClr val="accent6"/>
                </a:solidFill>
              </a:rPr>
              <a:t>Police</a:t>
            </a:r>
            <a:r>
              <a:rPr lang="en-US" dirty="0"/>
              <a:t> advise the parents to leave the premise as soon as possible.  </a:t>
            </a:r>
          </a:p>
          <a:p>
            <a:pPr>
              <a:lnSpc>
                <a:spcPct val="100000"/>
              </a:lnSpc>
            </a:pPr>
            <a:r>
              <a:rPr lang="en-US" dirty="0"/>
              <a:t>MCP advised when all students reunified with parents.</a:t>
            </a:r>
          </a:p>
          <a:p>
            <a:pPr marL="0" indent="0">
              <a:lnSpc>
                <a:spcPct val="100000"/>
              </a:lnSpc>
              <a:buNone/>
            </a:pPr>
            <a:endParaRPr lang="en-US" sz="1700" dirty="0"/>
          </a:p>
        </p:txBody>
      </p:sp>
      <p:pic>
        <p:nvPicPr>
          <p:cNvPr id="5" name="Picture 4" descr="A picture containing text, sign&#10;&#10;Description automatically generated">
            <a:extLst>
              <a:ext uri="{FF2B5EF4-FFF2-40B4-BE49-F238E27FC236}">
                <a16:creationId xmlns:a16="http://schemas.microsoft.com/office/drawing/2014/main" id="{26F6828F-9E6F-9B5E-2819-70F3C4D18C10}"/>
              </a:ext>
            </a:extLst>
          </p:cNvPr>
          <p:cNvPicPr>
            <a:picLocks noChangeAspect="1"/>
          </p:cNvPicPr>
          <p:nvPr/>
        </p:nvPicPr>
        <p:blipFill>
          <a:blip r:embed="rId2"/>
          <a:stretch>
            <a:fillRect/>
          </a:stretch>
        </p:blipFill>
        <p:spPr>
          <a:xfrm>
            <a:off x="7777623" y="2413169"/>
            <a:ext cx="3325656" cy="3370396"/>
          </a:xfrm>
          <a:prstGeom prst="rect">
            <a:avLst/>
          </a:prstGeom>
        </p:spPr>
      </p:pic>
      <p:sp>
        <p:nvSpPr>
          <p:cNvPr id="1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137245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 table, Excel&#10;&#10;Description automatically generated">
            <a:extLst>
              <a:ext uri="{FF2B5EF4-FFF2-40B4-BE49-F238E27FC236}">
                <a16:creationId xmlns:a16="http://schemas.microsoft.com/office/drawing/2014/main" id="{F210DA9C-F694-D6F0-32FA-FBD90FF170DB}"/>
              </a:ext>
            </a:extLst>
          </p:cNvPr>
          <p:cNvPicPr>
            <a:picLocks noGrp="1" noChangeAspect="1"/>
          </p:cNvPicPr>
          <p:nvPr>
            <p:ph idx="1"/>
          </p:nvPr>
        </p:nvPicPr>
        <p:blipFill>
          <a:blip r:embed="rId2"/>
          <a:stretch>
            <a:fillRect/>
          </a:stretch>
        </p:blipFill>
        <p:spPr>
          <a:xfrm>
            <a:off x="2838450" y="185737"/>
            <a:ext cx="6515100" cy="6486525"/>
          </a:xfrm>
        </p:spPr>
      </p:pic>
      <p:sp>
        <p:nvSpPr>
          <p:cNvPr id="2" name="TextBox 1">
            <a:extLst>
              <a:ext uri="{FF2B5EF4-FFF2-40B4-BE49-F238E27FC236}">
                <a16:creationId xmlns:a16="http://schemas.microsoft.com/office/drawing/2014/main" id="{9C626BD4-5FF2-C967-C312-119554FE5AA1}"/>
              </a:ext>
            </a:extLst>
          </p:cNvPr>
          <p:cNvSpPr txBox="1"/>
          <p:nvPr/>
        </p:nvSpPr>
        <p:spPr>
          <a:xfrm>
            <a:off x="9763932" y="1658319"/>
            <a:ext cx="1999282" cy="923330"/>
          </a:xfrm>
          <a:prstGeom prst="rect">
            <a:avLst/>
          </a:prstGeom>
          <a:noFill/>
        </p:spPr>
        <p:txBody>
          <a:bodyPr wrap="square" rtlCol="0">
            <a:spAutoFit/>
          </a:bodyPr>
          <a:lstStyle/>
          <a:p>
            <a:r>
              <a:rPr lang="en-US" i="1" dirty="0"/>
              <a:t>Source: I Love You Guys Foundation</a:t>
            </a:r>
          </a:p>
        </p:txBody>
      </p:sp>
    </p:spTree>
    <p:extLst>
      <p:ext uri="{BB962C8B-B14F-4D97-AF65-F5344CB8AC3E}">
        <p14:creationId xmlns:p14="http://schemas.microsoft.com/office/powerpoint/2010/main" val="3127357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826CCC-6B65-4F70-8F30-AD8B10226E3B}"/>
              </a:ext>
            </a:extLst>
          </p:cNvPr>
          <p:cNvSpPr>
            <a:spLocks noGrp="1"/>
          </p:cNvSpPr>
          <p:nvPr>
            <p:ph type="title"/>
          </p:nvPr>
        </p:nvSpPr>
        <p:spPr>
          <a:xfrm>
            <a:off x="5148335" y="1075911"/>
            <a:ext cx="6281663" cy="1635757"/>
          </a:xfrm>
        </p:spPr>
        <p:txBody>
          <a:bodyPr anchor="ctr">
            <a:normAutofit fontScale="90000"/>
          </a:bodyPr>
          <a:lstStyle/>
          <a:p>
            <a:r>
              <a:rPr lang="en-US" dirty="0"/>
              <a:t>Operations Questions…</a:t>
            </a:r>
          </a:p>
        </p:txBody>
      </p:sp>
      <p:pic>
        <p:nvPicPr>
          <p:cNvPr id="6" name="Picture 5" descr="A person sitting on a bench&#10;&#10;Description automatically generated with low confidence">
            <a:extLst>
              <a:ext uri="{FF2B5EF4-FFF2-40B4-BE49-F238E27FC236}">
                <a16:creationId xmlns:a16="http://schemas.microsoft.com/office/drawing/2014/main" id="{5639E715-9288-B0C3-C503-FEA38DD5FF7D}"/>
              </a:ext>
            </a:extLst>
          </p:cNvPr>
          <p:cNvPicPr>
            <a:picLocks noChangeAspect="1"/>
          </p:cNvPicPr>
          <p:nvPr/>
        </p:nvPicPr>
        <p:blipFill rotWithShape="1">
          <a:blip r:embed="rId2"/>
          <a:srcRect l="6480" r="40889"/>
          <a:stretch/>
        </p:blipFill>
        <p:spPr>
          <a:xfrm>
            <a:off x="758952" y="1078710"/>
            <a:ext cx="3836956" cy="4703378"/>
          </a:xfrm>
          <a:prstGeom prst="rect">
            <a:avLst/>
          </a:prstGeom>
        </p:spPr>
      </p:pic>
      <p:cxnSp>
        <p:nvCxnSpPr>
          <p:cNvPr id="45" name="Straight Connector 44">
            <a:extLst>
              <a:ext uri="{FF2B5EF4-FFF2-40B4-BE49-F238E27FC236}">
                <a16:creationId xmlns:a16="http://schemas.microsoft.com/office/drawing/2014/main" id="{DF96FA98-52E5-4AA7-98B9-BE6200CF0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181601" y="2933080"/>
            <a:ext cx="624839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7DF73C-C713-C372-D8F6-5F17ADD79614}"/>
              </a:ext>
            </a:extLst>
          </p:cNvPr>
          <p:cNvSpPr>
            <a:spLocks noGrp="1"/>
          </p:cNvSpPr>
          <p:nvPr>
            <p:ph idx="1"/>
          </p:nvPr>
        </p:nvSpPr>
        <p:spPr>
          <a:xfrm>
            <a:off x="5148208" y="3161680"/>
            <a:ext cx="6281663" cy="3529048"/>
          </a:xfrm>
        </p:spPr>
        <p:txBody>
          <a:bodyPr>
            <a:normAutofit lnSpcReduction="10000"/>
          </a:bodyPr>
          <a:lstStyle/>
          <a:p>
            <a:r>
              <a:rPr lang="en-US" sz="2800" dirty="0"/>
              <a:t>What if a parent objects to leaving a fingerprint or being photographed?</a:t>
            </a:r>
          </a:p>
          <a:p>
            <a:r>
              <a:rPr lang="en-US" sz="2800" dirty="0"/>
              <a:t>What happens if no parent shows up to claim a student?</a:t>
            </a:r>
          </a:p>
          <a:p>
            <a:r>
              <a:rPr lang="en-US" sz="2800" dirty="0"/>
              <a:t>Must you follow a similar reunification process for all emergency situations?</a:t>
            </a:r>
          </a:p>
          <a:p>
            <a:pPr marL="0" indent="0">
              <a:buNone/>
            </a:pPr>
            <a:endParaRPr lang="en-US" dirty="0"/>
          </a:p>
        </p:txBody>
      </p:sp>
      <p:sp>
        <p:nvSpPr>
          <p:cNvPr id="4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37167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032" name="Rectangle 1031">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Freeform: Shape 1033">
            <a:extLst>
              <a:ext uri="{FF2B5EF4-FFF2-40B4-BE49-F238E27FC236}">
                <a16:creationId xmlns:a16="http://schemas.microsoft.com/office/drawing/2014/main" id="{454A98CF-5529-4F3E-A692-2CF1D51F3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825122" cy="6858000"/>
          </a:xfrm>
          <a:custGeom>
            <a:avLst/>
            <a:gdLst>
              <a:gd name="connsiteX0" fmla="*/ 0 w 10825122"/>
              <a:gd name="connsiteY0" fmla="*/ 0 h 6858000"/>
              <a:gd name="connsiteX1" fmla="*/ 9969784 w 10825122"/>
              <a:gd name="connsiteY1" fmla="*/ 0 h 6858000"/>
              <a:gd name="connsiteX2" fmla="*/ 10105415 w 10825122"/>
              <a:gd name="connsiteY2" fmla="*/ 264816 h 6858000"/>
              <a:gd name="connsiteX3" fmla="*/ 10825122 w 10825122"/>
              <a:gd name="connsiteY3" fmla="*/ 3429000 h 6858000"/>
              <a:gd name="connsiteX4" fmla="*/ 10105415 w 10825122"/>
              <a:gd name="connsiteY4" fmla="*/ 6593184 h 6858000"/>
              <a:gd name="connsiteX5" fmla="*/ 9969784 w 10825122"/>
              <a:gd name="connsiteY5" fmla="*/ 6858000 h 6858000"/>
              <a:gd name="connsiteX6" fmla="*/ 0 w 108251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22" h="6858000">
                <a:moveTo>
                  <a:pt x="0" y="0"/>
                </a:moveTo>
                <a:lnTo>
                  <a:pt x="9969784" y="0"/>
                </a:lnTo>
                <a:lnTo>
                  <a:pt x="10105415" y="264816"/>
                </a:lnTo>
                <a:cubicBezTo>
                  <a:pt x="10566647" y="1222029"/>
                  <a:pt x="10825122" y="2295330"/>
                  <a:pt x="10825122" y="3429000"/>
                </a:cubicBezTo>
                <a:cubicBezTo>
                  <a:pt x="10825122" y="4562671"/>
                  <a:pt x="10566647" y="5635971"/>
                  <a:pt x="10105415" y="6593184"/>
                </a:cubicBezTo>
                <a:lnTo>
                  <a:pt x="996978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5" name="Picture 1" descr="page2image1218276720">
            <a:extLst>
              <a:ext uri="{FF2B5EF4-FFF2-40B4-BE49-F238E27FC236}">
                <a16:creationId xmlns:a16="http://schemas.microsoft.com/office/drawing/2014/main" id="{CAF16D84-C6DC-D7C5-BB1E-50A8501C9A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8109" y="818434"/>
            <a:ext cx="8851672" cy="4934804"/>
          </a:xfrm>
          <a:prstGeom prst="rect">
            <a:avLst/>
          </a:prstGeom>
          <a:noFill/>
          <a:extLst>
            <a:ext uri="{909E8E84-426E-40DD-AFC4-6F175D3DCCD1}">
              <a14:hiddenFill xmlns:a14="http://schemas.microsoft.com/office/drawing/2010/main">
                <a:solidFill>
                  <a:srgbClr val="FFFFFF"/>
                </a:solidFill>
              </a14:hiddenFill>
            </a:ext>
          </a:extLst>
        </p:spPr>
      </p:pic>
      <p:sp>
        <p:nvSpPr>
          <p:cNvPr id="1036"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3201794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3C4AA-D59C-9F4D-13FE-5280762DE854}"/>
              </a:ext>
            </a:extLst>
          </p:cNvPr>
          <p:cNvSpPr>
            <a:spLocks noGrp="1"/>
          </p:cNvSpPr>
          <p:nvPr>
            <p:ph type="title"/>
          </p:nvPr>
        </p:nvSpPr>
        <p:spPr>
          <a:xfrm>
            <a:off x="758952" y="420625"/>
            <a:ext cx="10667998" cy="1326814"/>
          </a:xfrm>
        </p:spPr>
        <p:txBody>
          <a:bodyPr anchor="ctr">
            <a:normAutofit/>
          </a:bodyPr>
          <a:lstStyle/>
          <a:p>
            <a:r>
              <a:rPr lang="en-US" dirty="0"/>
              <a:t>Death Notifications</a:t>
            </a:r>
          </a:p>
        </p:txBody>
      </p:sp>
      <p:cxnSp>
        <p:nvCxnSpPr>
          <p:cNvPr id="12" name="Straight Connector 11">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group of people sitting on a couch&#10;&#10;Description automatically generated with low confidence">
            <a:extLst>
              <a:ext uri="{FF2B5EF4-FFF2-40B4-BE49-F238E27FC236}">
                <a16:creationId xmlns:a16="http://schemas.microsoft.com/office/drawing/2014/main" id="{003B2D90-F9C8-CA51-24C4-C1166C04E448}"/>
              </a:ext>
            </a:extLst>
          </p:cNvPr>
          <p:cNvPicPr>
            <a:picLocks noChangeAspect="1"/>
          </p:cNvPicPr>
          <p:nvPr/>
        </p:nvPicPr>
        <p:blipFill>
          <a:blip r:embed="rId2"/>
          <a:stretch>
            <a:fillRect/>
          </a:stretch>
        </p:blipFill>
        <p:spPr>
          <a:xfrm>
            <a:off x="234176" y="2369489"/>
            <a:ext cx="5452946" cy="3930950"/>
          </a:xfrm>
          <a:prstGeom prst="rect">
            <a:avLst/>
          </a:prstGeom>
        </p:spPr>
      </p:pic>
      <p:sp>
        <p:nvSpPr>
          <p:cNvPr id="3" name="Content Placeholder 2">
            <a:extLst>
              <a:ext uri="{FF2B5EF4-FFF2-40B4-BE49-F238E27FC236}">
                <a16:creationId xmlns:a16="http://schemas.microsoft.com/office/drawing/2014/main" id="{F6177EF7-8E79-3B99-69A1-21E0BDCBD029}"/>
              </a:ext>
            </a:extLst>
          </p:cNvPr>
          <p:cNvSpPr>
            <a:spLocks noGrp="1"/>
          </p:cNvSpPr>
          <p:nvPr>
            <p:ph idx="1"/>
          </p:nvPr>
        </p:nvSpPr>
        <p:spPr>
          <a:xfrm>
            <a:off x="6177776" y="2202301"/>
            <a:ext cx="5452946" cy="4488421"/>
          </a:xfrm>
        </p:spPr>
        <p:txBody>
          <a:bodyPr>
            <a:noAutofit/>
          </a:bodyPr>
          <a:lstStyle/>
          <a:p>
            <a:pPr>
              <a:lnSpc>
                <a:spcPct val="100000"/>
              </a:lnSpc>
            </a:pPr>
            <a:r>
              <a:rPr lang="en-US" sz="1600" dirty="0"/>
              <a:t>MCP advised of beginning of process.</a:t>
            </a:r>
          </a:p>
          <a:p>
            <a:pPr>
              <a:lnSpc>
                <a:spcPct val="100000"/>
              </a:lnSpc>
            </a:pPr>
            <a:r>
              <a:rPr lang="en-US" sz="1600" dirty="0"/>
              <a:t>Parents retrieved by </a:t>
            </a:r>
            <a:r>
              <a:rPr lang="en-US" sz="1600" dirty="0">
                <a:solidFill>
                  <a:srgbClr val="FF0000"/>
                </a:solidFill>
              </a:rPr>
              <a:t>Escort</a:t>
            </a:r>
            <a:r>
              <a:rPr lang="en-US" sz="1600" dirty="0"/>
              <a:t> from Parent Waiting area.</a:t>
            </a:r>
          </a:p>
          <a:p>
            <a:pPr>
              <a:lnSpc>
                <a:spcPct val="100000"/>
              </a:lnSpc>
            </a:pPr>
            <a:r>
              <a:rPr lang="en-US" sz="1600" dirty="0">
                <a:solidFill>
                  <a:srgbClr val="FF0000"/>
                </a:solidFill>
              </a:rPr>
              <a:t>Escort</a:t>
            </a:r>
            <a:r>
              <a:rPr lang="en-US" sz="1600" dirty="0"/>
              <a:t> takes parents to an isolated room/area.  Ideal to have area access to waiting emergency vehicles.</a:t>
            </a:r>
          </a:p>
          <a:p>
            <a:pPr>
              <a:lnSpc>
                <a:spcPct val="100000"/>
              </a:lnSpc>
            </a:pPr>
            <a:r>
              <a:rPr lang="en-US" sz="1600" dirty="0"/>
              <a:t>Parents greeted by </a:t>
            </a:r>
            <a:r>
              <a:rPr lang="en-US" sz="1600" dirty="0">
                <a:solidFill>
                  <a:srgbClr val="FF0000"/>
                </a:solidFill>
              </a:rPr>
              <a:t>school superintendent</a:t>
            </a:r>
            <a:r>
              <a:rPr lang="en-US" sz="1600" dirty="0"/>
              <a:t> or assistant superintendent.  </a:t>
            </a:r>
          </a:p>
          <a:p>
            <a:pPr>
              <a:lnSpc>
                <a:spcPct val="100000"/>
              </a:lnSpc>
            </a:pPr>
            <a:r>
              <a:rPr lang="en-US" sz="1600" dirty="0"/>
              <a:t>Clergy, </a:t>
            </a:r>
            <a:r>
              <a:rPr lang="en-US" sz="1600" b="1" dirty="0">
                <a:solidFill>
                  <a:schemeClr val="accent6"/>
                </a:solidFill>
              </a:rPr>
              <a:t>police official</a:t>
            </a:r>
            <a:r>
              <a:rPr lang="en-US" sz="1600" dirty="0"/>
              <a:t>, and medical personnel in room on standby.</a:t>
            </a:r>
          </a:p>
          <a:p>
            <a:pPr>
              <a:lnSpc>
                <a:spcPct val="100000"/>
              </a:lnSpc>
            </a:pPr>
            <a:r>
              <a:rPr lang="en-US" sz="1600" dirty="0"/>
              <a:t>Parents are escorted from premise by </a:t>
            </a:r>
            <a:r>
              <a:rPr lang="en-US" sz="1600" b="1" dirty="0">
                <a:solidFill>
                  <a:schemeClr val="accent6"/>
                </a:solidFill>
              </a:rPr>
              <a:t>police</a:t>
            </a:r>
            <a:r>
              <a:rPr lang="en-US" sz="1600" dirty="0"/>
              <a:t> and </a:t>
            </a:r>
            <a:r>
              <a:rPr lang="en-US" sz="1600" b="1" dirty="0">
                <a:solidFill>
                  <a:schemeClr val="accent6"/>
                </a:solidFill>
              </a:rPr>
              <a:t>police security </a:t>
            </a:r>
            <a:r>
              <a:rPr lang="en-US" sz="1600" dirty="0"/>
              <a:t>offered for their residence for a specified time period.</a:t>
            </a:r>
          </a:p>
          <a:p>
            <a:pPr>
              <a:lnSpc>
                <a:spcPct val="100000"/>
              </a:lnSpc>
            </a:pPr>
            <a:r>
              <a:rPr lang="en-US" sz="1600" dirty="0"/>
              <a:t>No press personnel at the FRC.  </a:t>
            </a:r>
          </a:p>
          <a:p>
            <a:pPr>
              <a:lnSpc>
                <a:spcPct val="100000"/>
              </a:lnSpc>
            </a:pPr>
            <a:r>
              <a:rPr lang="en-US" sz="1600" dirty="0"/>
              <a:t>MCP advised when all notifications completed.</a:t>
            </a:r>
          </a:p>
        </p:txBody>
      </p:sp>
      <p:sp>
        <p:nvSpPr>
          <p:cNvPr id="1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537390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38"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40" name="Straight Connector 39">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EF289C1-5754-8F6E-9B98-5FC9C58D1F2C}"/>
              </a:ext>
            </a:extLst>
          </p:cNvPr>
          <p:cNvSpPr>
            <a:spLocks noGrp="1"/>
          </p:cNvSpPr>
          <p:nvPr>
            <p:ph type="title"/>
          </p:nvPr>
        </p:nvSpPr>
        <p:spPr>
          <a:xfrm>
            <a:off x="6657983" y="185981"/>
            <a:ext cx="5244707" cy="4657277"/>
          </a:xfrm>
        </p:spPr>
        <p:txBody>
          <a:bodyPr vert="horz" lIns="91440" tIns="45720" rIns="91440" bIns="45720" rtlCol="0" anchor="ctr">
            <a:normAutofit fontScale="90000"/>
          </a:bodyPr>
          <a:lstStyle/>
          <a:p>
            <a:r>
              <a:rPr lang="en-US" sz="2000" i="0" kern="1200" spc="100" baseline="0" dirty="0">
                <a:solidFill>
                  <a:schemeClr val="tx1">
                    <a:lumMod val="85000"/>
                    <a:lumOff val="15000"/>
                  </a:schemeClr>
                </a:solidFill>
                <a:latin typeface="+mj-lt"/>
                <a:ea typeface="+mj-ea"/>
                <a:cs typeface="+mj-cs"/>
              </a:rPr>
              <a:t>Superintendent (include surrounding district(s) Superintendent)</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Assistant Superintendent(s)</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Principals</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Assistant Principals</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School Counselors</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Select Teachers</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School Transportation Director</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FRC Personnel (designated Greeters, Checkers, etc.)</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Police/Sheriff</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Fire</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County Emergency Management Personnel</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MS Office of Homeland Security</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Ambulance Personnel</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Management from the FRC Location</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School Board Member</a:t>
            </a:r>
            <a:br>
              <a:rPr lang="en-US" sz="2000" i="0" kern="1200" spc="100" baseline="0" dirty="0">
                <a:solidFill>
                  <a:schemeClr val="tx1">
                    <a:lumMod val="85000"/>
                    <a:lumOff val="15000"/>
                  </a:schemeClr>
                </a:solidFill>
                <a:latin typeface="+mj-lt"/>
                <a:ea typeface="+mj-ea"/>
                <a:cs typeface="+mj-cs"/>
              </a:rPr>
            </a:br>
            <a:r>
              <a:rPr lang="en-US" sz="2000" i="0" kern="1200" spc="100" baseline="0" dirty="0">
                <a:solidFill>
                  <a:schemeClr val="tx1">
                    <a:lumMod val="85000"/>
                    <a:lumOff val="15000"/>
                  </a:schemeClr>
                </a:solidFill>
                <a:latin typeface="+mj-lt"/>
                <a:ea typeface="+mj-ea"/>
                <a:cs typeface="+mj-cs"/>
              </a:rPr>
              <a:t>School Board Attorney</a:t>
            </a:r>
            <a:br>
              <a:rPr lang="en-US" sz="1500" i="1" kern="1200" spc="100" baseline="0" dirty="0">
                <a:solidFill>
                  <a:schemeClr val="tx1">
                    <a:lumMod val="85000"/>
                    <a:lumOff val="15000"/>
                  </a:schemeClr>
                </a:solidFill>
                <a:latin typeface="+mj-lt"/>
                <a:ea typeface="+mj-ea"/>
                <a:cs typeface="+mj-cs"/>
              </a:rPr>
            </a:br>
            <a:endParaRPr lang="en-US" sz="1500" i="1" kern="1200" spc="100" baseline="0" dirty="0">
              <a:solidFill>
                <a:schemeClr val="tx1">
                  <a:lumMod val="85000"/>
                  <a:lumOff val="15000"/>
                </a:schemeClr>
              </a:solidFill>
              <a:latin typeface="+mj-lt"/>
              <a:ea typeface="+mj-ea"/>
              <a:cs typeface="+mj-cs"/>
            </a:endParaRPr>
          </a:p>
        </p:txBody>
      </p:sp>
      <p:sp>
        <p:nvSpPr>
          <p:cNvPr id="5" name="Text Placeholder 4">
            <a:extLst>
              <a:ext uri="{FF2B5EF4-FFF2-40B4-BE49-F238E27FC236}">
                <a16:creationId xmlns:a16="http://schemas.microsoft.com/office/drawing/2014/main" id="{E78F21F0-21DD-8B7C-15D3-4CF36E341437}"/>
              </a:ext>
            </a:extLst>
          </p:cNvPr>
          <p:cNvSpPr>
            <a:spLocks noGrp="1"/>
          </p:cNvSpPr>
          <p:nvPr>
            <p:ph type="body" idx="1"/>
          </p:nvPr>
        </p:nvSpPr>
        <p:spPr>
          <a:xfrm>
            <a:off x="6657984" y="5157817"/>
            <a:ext cx="4700056" cy="656506"/>
          </a:xfrm>
        </p:spPr>
        <p:txBody>
          <a:bodyPr vert="horz" lIns="91440" tIns="45720" rIns="91440" bIns="45720" rtlCol="0" anchor="t">
            <a:normAutofit/>
          </a:bodyPr>
          <a:lstStyle/>
          <a:p>
            <a:pPr>
              <a:lnSpc>
                <a:spcPct val="90000"/>
              </a:lnSpc>
            </a:pPr>
            <a:r>
              <a:rPr lang="en-US"/>
              <a:t>Who Should Attend Your FRC Tabletop Exercise in Your School District?</a:t>
            </a:r>
          </a:p>
        </p:txBody>
      </p:sp>
      <p:pic>
        <p:nvPicPr>
          <p:cNvPr id="7" name="Picture 6" descr="A group of people in a room&#10;&#10;Description automatically generated with medium confidence">
            <a:extLst>
              <a:ext uri="{FF2B5EF4-FFF2-40B4-BE49-F238E27FC236}">
                <a16:creationId xmlns:a16="http://schemas.microsoft.com/office/drawing/2014/main" id="{E8AFAC73-FC62-7B9C-2A62-0E9B064476CB}"/>
              </a:ext>
            </a:extLst>
          </p:cNvPr>
          <p:cNvPicPr>
            <a:picLocks noChangeAspect="1"/>
          </p:cNvPicPr>
          <p:nvPr/>
        </p:nvPicPr>
        <p:blipFill>
          <a:blip r:embed="rId2"/>
          <a:stretch>
            <a:fillRect/>
          </a:stretch>
        </p:blipFill>
        <p:spPr>
          <a:xfrm>
            <a:off x="412597" y="1193180"/>
            <a:ext cx="5707096" cy="3650089"/>
          </a:xfrm>
          <a:prstGeom prst="rect">
            <a:avLst/>
          </a:prstGeom>
        </p:spPr>
      </p:pic>
      <p:cxnSp>
        <p:nvCxnSpPr>
          <p:cNvPr id="44" name="Straight Connector 43">
            <a:extLst>
              <a:ext uri="{FF2B5EF4-FFF2-40B4-BE49-F238E27FC236}">
                <a16:creationId xmlns:a16="http://schemas.microsoft.com/office/drawing/2014/main" id="{0F8880ED-0876-497E-B242-5ED96DC1D3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23253" y="4933769"/>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160617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1" name="Straight Connector 1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DFEB72-B1A2-3425-0C5E-3C4C7C3FA423}"/>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5400" i="1" kern="1200" spc="100" baseline="0">
                <a:solidFill>
                  <a:schemeClr val="bg1"/>
                </a:solidFill>
                <a:latin typeface="+mj-lt"/>
                <a:ea typeface="+mj-ea"/>
                <a:cs typeface="+mj-cs"/>
              </a:rPr>
              <a:t>Thank you!</a:t>
            </a:r>
          </a:p>
        </p:txBody>
      </p:sp>
      <p:pic>
        <p:nvPicPr>
          <p:cNvPr id="6" name="Graphic 5" descr="Handshake">
            <a:extLst>
              <a:ext uri="{FF2B5EF4-FFF2-40B4-BE49-F238E27FC236}">
                <a16:creationId xmlns:a16="http://schemas.microsoft.com/office/drawing/2014/main" id="{A0075D25-72A7-EBF5-BD7C-9B47437975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7344" y="1280160"/>
            <a:ext cx="4657841" cy="4657841"/>
          </a:xfrm>
          <a:prstGeom prst="rect">
            <a:avLst/>
          </a:prstGeom>
        </p:spPr>
      </p:pic>
      <p:sp>
        <p:nvSpPr>
          <p:cNvPr id="17"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91955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C40E1C-123A-D046-C05F-CB2119BC546E}"/>
              </a:ext>
            </a:extLst>
          </p:cNvPr>
          <p:cNvSpPr>
            <a:spLocks noGrp="1"/>
          </p:cNvSpPr>
          <p:nvPr>
            <p:ph type="title"/>
          </p:nvPr>
        </p:nvSpPr>
        <p:spPr>
          <a:xfrm>
            <a:off x="763051" y="2414016"/>
            <a:ext cx="10666949" cy="4215384"/>
          </a:xfrm>
        </p:spPr>
        <p:txBody>
          <a:bodyPr>
            <a:normAutofit/>
          </a:bodyPr>
          <a:lstStyle/>
          <a:p>
            <a:r>
              <a:rPr lang="en-US" sz="2000" dirty="0"/>
              <a:t>-</a:t>
            </a:r>
            <a:r>
              <a:rPr lang="en-US" sz="2200" b="1" i="0" dirty="0"/>
              <a:t>What events help you to decide to establish a reunification center?</a:t>
            </a:r>
            <a:br>
              <a:rPr lang="en-US" sz="2200" b="1" i="0" dirty="0"/>
            </a:br>
            <a:r>
              <a:rPr lang="en-US" sz="2200" b="1" i="0" dirty="0"/>
              <a:t>-Communication Considerations</a:t>
            </a:r>
            <a:br>
              <a:rPr lang="en-US" sz="2200" b="1" i="0" dirty="0"/>
            </a:br>
            <a:r>
              <a:rPr lang="en-US" sz="2200" b="1" i="0" dirty="0"/>
              <a:t>-Transportation Considerations</a:t>
            </a:r>
            <a:br>
              <a:rPr lang="en-US" sz="2200" b="1" i="0" dirty="0"/>
            </a:br>
            <a:r>
              <a:rPr lang="en-US" sz="2200" b="1" i="0" dirty="0"/>
              <a:t>-Incident Commander at FRC Considerations</a:t>
            </a:r>
            <a:br>
              <a:rPr lang="en-US" sz="2200" b="1" i="0" dirty="0"/>
            </a:br>
            <a:r>
              <a:rPr lang="en-US" sz="2200" b="1" i="0" dirty="0"/>
              <a:t>-Command Structure at FRC</a:t>
            </a:r>
            <a:br>
              <a:rPr lang="en-US" sz="2200" b="1" i="0" dirty="0"/>
            </a:br>
            <a:r>
              <a:rPr lang="en-US" sz="2200" b="1" i="0" dirty="0"/>
              <a:t>-Staffing Considerations</a:t>
            </a:r>
            <a:br>
              <a:rPr lang="en-US" sz="2200" b="1" i="0" dirty="0"/>
            </a:br>
            <a:r>
              <a:rPr lang="en-US" sz="2200" b="1" i="0" dirty="0"/>
              <a:t>-Location Considerations</a:t>
            </a:r>
            <a:br>
              <a:rPr lang="en-US" sz="2200" b="1" i="0" dirty="0"/>
            </a:br>
            <a:r>
              <a:rPr lang="en-US" sz="2200" b="1" i="0" dirty="0"/>
              <a:t>-Security Considerations</a:t>
            </a:r>
            <a:br>
              <a:rPr lang="en-US" sz="2200" b="1" i="0" dirty="0"/>
            </a:br>
            <a:r>
              <a:rPr lang="en-US" sz="2200" b="1" i="0" dirty="0"/>
              <a:t>-Media Considerations</a:t>
            </a:r>
            <a:br>
              <a:rPr lang="en-US" sz="2200" b="1" i="0" dirty="0"/>
            </a:br>
            <a:r>
              <a:rPr lang="en-US" sz="2200" b="1" i="0" dirty="0"/>
              <a:t>-Sustenance Considerations</a:t>
            </a:r>
            <a:br>
              <a:rPr lang="en-US" sz="2200" b="1" i="0" dirty="0"/>
            </a:br>
            <a:r>
              <a:rPr lang="en-US" sz="2200" b="1" i="0" dirty="0"/>
              <a:t>-Emergency Medical Considerations</a:t>
            </a:r>
            <a:br>
              <a:rPr lang="en-US" sz="2200" b="1" i="0" dirty="0"/>
            </a:br>
            <a:r>
              <a:rPr lang="en-US" sz="2200" b="1" i="0" dirty="0"/>
              <a:t>-Reunification Process</a:t>
            </a:r>
            <a:br>
              <a:rPr lang="en-US" sz="2200" b="1" i="0" dirty="0"/>
            </a:br>
            <a:r>
              <a:rPr lang="en-US" sz="2200" b="1" i="0" dirty="0"/>
              <a:t>-Death Notifications</a:t>
            </a:r>
          </a:p>
        </p:txBody>
      </p:sp>
      <p:sp>
        <p:nvSpPr>
          <p:cNvPr id="5" name="Text Placeholder 4">
            <a:extLst>
              <a:ext uri="{FF2B5EF4-FFF2-40B4-BE49-F238E27FC236}">
                <a16:creationId xmlns:a16="http://schemas.microsoft.com/office/drawing/2014/main" id="{CD04C682-333F-ACC1-9998-9849A11DB303}"/>
              </a:ext>
            </a:extLst>
          </p:cNvPr>
          <p:cNvSpPr>
            <a:spLocks noGrp="1"/>
          </p:cNvSpPr>
          <p:nvPr>
            <p:ph type="body" idx="1"/>
          </p:nvPr>
        </p:nvSpPr>
        <p:spPr>
          <a:xfrm>
            <a:off x="763051" y="914623"/>
            <a:ext cx="10671048" cy="822960"/>
          </a:xfrm>
        </p:spPr>
        <p:txBody>
          <a:bodyPr>
            <a:normAutofit/>
          </a:bodyPr>
          <a:lstStyle/>
          <a:p>
            <a:r>
              <a:rPr lang="en-US" sz="3600" dirty="0"/>
              <a:t>The Considerations For Today…</a:t>
            </a:r>
          </a:p>
        </p:txBody>
      </p:sp>
      <p:pic>
        <p:nvPicPr>
          <p:cNvPr id="7" name="Picture 6">
            <a:extLst>
              <a:ext uri="{FF2B5EF4-FFF2-40B4-BE49-F238E27FC236}">
                <a16:creationId xmlns:a16="http://schemas.microsoft.com/office/drawing/2014/main" id="{739D351A-F2B2-BD8E-E2C0-7831DD37C360}"/>
              </a:ext>
            </a:extLst>
          </p:cNvPr>
          <p:cNvPicPr>
            <a:picLocks noChangeAspect="1"/>
          </p:cNvPicPr>
          <p:nvPr/>
        </p:nvPicPr>
        <p:blipFill>
          <a:blip r:embed="rId2"/>
          <a:stretch>
            <a:fillRect/>
          </a:stretch>
        </p:blipFill>
        <p:spPr>
          <a:xfrm>
            <a:off x="7910894" y="2955074"/>
            <a:ext cx="3641770" cy="3423424"/>
          </a:xfrm>
          <a:prstGeom prst="rect">
            <a:avLst/>
          </a:prstGeom>
        </p:spPr>
      </p:pic>
    </p:spTree>
    <p:extLst>
      <p:ext uri="{BB962C8B-B14F-4D97-AF65-F5344CB8AC3E}">
        <p14:creationId xmlns:p14="http://schemas.microsoft.com/office/powerpoint/2010/main" val="204856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4" name="Straight Connector 23">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E2D271B9-9BA2-4AF0-AE69-43E7D26B5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6605884-12F1-DAD9-C94C-5DA6BE27A9B5}"/>
              </a:ext>
            </a:extLst>
          </p:cNvPr>
          <p:cNvSpPr>
            <a:spLocks noGrp="1"/>
          </p:cNvSpPr>
          <p:nvPr>
            <p:ph type="title"/>
          </p:nvPr>
        </p:nvSpPr>
        <p:spPr>
          <a:xfrm>
            <a:off x="1078991" y="3928374"/>
            <a:ext cx="10351007" cy="1346485"/>
          </a:xfrm>
        </p:spPr>
        <p:txBody>
          <a:bodyPr vert="horz" lIns="91440" tIns="45720" rIns="91440" bIns="45720" rtlCol="0" anchor="t">
            <a:normAutofit/>
          </a:bodyPr>
          <a:lstStyle/>
          <a:p>
            <a:r>
              <a:rPr lang="en-US" sz="4500" i="1" kern="1200" spc="100" baseline="0" dirty="0">
                <a:solidFill>
                  <a:schemeClr val="tx1">
                    <a:lumMod val="85000"/>
                    <a:lumOff val="15000"/>
                  </a:schemeClr>
                </a:solidFill>
                <a:latin typeface="+mj-lt"/>
                <a:ea typeface="+mj-ea"/>
                <a:cs typeface="+mj-cs"/>
              </a:rPr>
              <a:t>Deciding to Establish a Family Reunification Center…</a:t>
            </a:r>
          </a:p>
        </p:txBody>
      </p:sp>
      <p:pic>
        <p:nvPicPr>
          <p:cNvPr id="3" name="Picture 2" descr="A large building with a sign in front of it&#10;&#10;Description automatically generated with medium confidence">
            <a:extLst>
              <a:ext uri="{FF2B5EF4-FFF2-40B4-BE49-F238E27FC236}">
                <a16:creationId xmlns:a16="http://schemas.microsoft.com/office/drawing/2014/main" id="{5324A1F3-81EA-F0FA-1C78-1AADED5E4BE5}"/>
              </a:ext>
            </a:extLst>
          </p:cNvPr>
          <p:cNvPicPr>
            <a:picLocks noChangeAspect="1"/>
          </p:cNvPicPr>
          <p:nvPr/>
        </p:nvPicPr>
        <p:blipFill>
          <a:blip r:embed="rId2"/>
          <a:stretch>
            <a:fillRect/>
          </a:stretch>
        </p:blipFill>
        <p:spPr>
          <a:xfrm>
            <a:off x="1072720" y="823767"/>
            <a:ext cx="6017402" cy="2619340"/>
          </a:xfrm>
          <a:prstGeom prst="rect">
            <a:avLst/>
          </a:prstGeom>
        </p:spPr>
      </p:pic>
      <p:sp>
        <p:nvSpPr>
          <p:cNvPr id="28" name="Freeform 6">
            <a:extLst>
              <a:ext uri="{FF2B5EF4-FFF2-40B4-BE49-F238E27FC236}">
                <a16:creationId xmlns:a16="http://schemas.microsoft.com/office/drawing/2014/main" id="{4C81B9CA-1414-4F8E-878C-2D9B6603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57119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88826-F04C-0287-4C45-BA6B3D17DF5F}"/>
              </a:ext>
            </a:extLst>
          </p:cNvPr>
          <p:cNvSpPr>
            <a:spLocks noGrp="1"/>
          </p:cNvSpPr>
          <p:nvPr>
            <p:ph type="title"/>
          </p:nvPr>
        </p:nvSpPr>
        <p:spPr>
          <a:xfrm>
            <a:off x="758952" y="420625"/>
            <a:ext cx="10667998" cy="1326814"/>
          </a:xfrm>
        </p:spPr>
        <p:txBody>
          <a:bodyPr anchor="ctr">
            <a:normAutofit/>
          </a:bodyPr>
          <a:lstStyle/>
          <a:p>
            <a:r>
              <a:rPr lang="en-US">
                <a:solidFill>
                  <a:schemeClr val="bg1"/>
                </a:solidFill>
              </a:rPr>
              <a:t> 8:35 am.</a:t>
            </a:r>
          </a:p>
        </p:txBody>
      </p:sp>
      <p:sp>
        <p:nvSpPr>
          <p:cNvPr id="3" name="Content Placeholder 2">
            <a:extLst>
              <a:ext uri="{FF2B5EF4-FFF2-40B4-BE49-F238E27FC236}">
                <a16:creationId xmlns:a16="http://schemas.microsoft.com/office/drawing/2014/main" id="{F7321E44-E411-3612-2D2D-E1A19858D2A5}"/>
              </a:ext>
            </a:extLst>
          </p:cNvPr>
          <p:cNvSpPr>
            <a:spLocks noGrp="1"/>
          </p:cNvSpPr>
          <p:nvPr>
            <p:ph idx="1"/>
          </p:nvPr>
        </p:nvSpPr>
        <p:spPr>
          <a:xfrm>
            <a:off x="232475" y="2168064"/>
            <a:ext cx="7547674" cy="4434650"/>
          </a:xfrm>
        </p:spPr>
        <p:txBody>
          <a:bodyPr anchor="ctr">
            <a:normAutofit/>
          </a:bodyPr>
          <a:lstStyle/>
          <a:p>
            <a:pPr>
              <a:lnSpc>
                <a:spcPct val="100000"/>
              </a:lnSpc>
            </a:pPr>
            <a:r>
              <a:rPr lang="en-US" sz="1800" dirty="0">
                <a:solidFill>
                  <a:srgbClr val="FF0000"/>
                </a:solidFill>
              </a:rPr>
              <a:t>What sounds like gunshots are heard in the classrooms.</a:t>
            </a:r>
          </a:p>
          <a:p>
            <a:pPr>
              <a:lnSpc>
                <a:spcPct val="100000"/>
              </a:lnSpc>
            </a:pPr>
            <a:r>
              <a:rPr lang="en-US" sz="1800" dirty="0"/>
              <a:t>The school has activated its lockdown protocols.</a:t>
            </a:r>
          </a:p>
          <a:p>
            <a:pPr>
              <a:lnSpc>
                <a:spcPct val="100000"/>
              </a:lnSpc>
            </a:pPr>
            <a:r>
              <a:rPr lang="en-US" sz="1800" dirty="0"/>
              <a:t>The sole School Resource Officer (SRO) assigned to the school starts to search for the threat.</a:t>
            </a:r>
          </a:p>
          <a:p>
            <a:pPr>
              <a:lnSpc>
                <a:spcPct val="100000"/>
              </a:lnSpc>
            </a:pPr>
            <a:r>
              <a:rPr lang="en-US" sz="1800" dirty="0"/>
              <a:t>Two local police officers respond to provide assistance.   They immediately go into the school to search for the threat.</a:t>
            </a:r>
          </a:p>
          <a:p>
            <a:pPr>
              <a:lnSpc>
                <a:spcPct val="100000"/>
              </a:lnSpc>
            </a:pPr>
            <a:r>
              <a:rPr lang="en-US" sz="1800" dirty="0"/>
              <a:t>The SRO engages what appears to be an armed student.  Multiple shots are fired.  This student is killed in the engagement, and the SRO is injured.</a:t>
            </a:r>
          </a:p>
          <a:p>
            <a:pPr>
              <a:lnSpc>
                <a:spcPct val="100000"/>
              </a:lnSpc>
            </a:pPr>
            <a:r>
              <a:rPr lang="en-US" sz="1800" dirty="0"/>
              <a:t>Shortly thereafter, an armed teacher is mistakenly shot by a responding police officer. </a:t>
            </a:r>
          </a:p>
          <a:p>
            <a:pPr>
              <a:lnSpc>
                <a:spcPct val="100000"/>
              </a:lnSpc>
            </a:pPr>
            <a:r>
              <a:rPr lang="en-US" sz="1800" dirty="0"/>
              <a:t>The immediate threat to the school has been neutralized.  </a:t>
            </a:r>
          </a:p>
        </p:txBody>
      </p:sp>
      <p:pic>
        <p:nvPicPr>
          <p:cNvPr id="5" name="Picture 4" descr="Graphical user interface&#10;&#10;Description automatically generated with low confidence">
            <a:extLst>
              <a:ext uri="{FF2B5EF4-FFF2-40B4-BE49-F238E27FC236}">
                <a16:creationId xmlns:a16="http://schemas.microsoft.com/office/drawing/2014/main" id="{E78CAB01-AEF0-A5C7-6728-33AC0741CF23}"/>
              </a:ext>
            </a:extLst>
          </p:cNvPr>
          <p:cNvPicPr>
            <a:picLocks noChangeAspect="1"/>
          </p:cNvPicPr>
          <p:nvPr/>
        </p:nvPicPr>
        <p:blipFill rotWithShape="1">
          <a:blip r:embed="rId2"/>
          <a:srcRect l="14332" r="42773"/>
          <a:stretch/>
        </p:blipFill>
        <p:spPr>
          <a:xfrm>
            <a:off x="8065676" y="2413169"/>
            <a:ext cx="2749550" cy="3370396"/>
          </a:xfrm>
          <a:prstGeom prst="rect">
            <a:avLst/>
          </a:prstGeom>
        </p:spPr>
      </p:pic>
      <p:sp>
        <p:nvSpPr>
          <p:cNvPr id="2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08340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F4F196-C50C-2C9F-958A-FEEA98CF275A}"/>
              </a:ext>
            </a:extLst>
          </p:cNvPr>
          <p:cNvSpPr>
            <a:spLocks noGrp="1"/>
          </p:cNvSpPr>
          <p:nvPr>
            <p:ph type="title"/>
          </p:nvPr>
        </p:nvSpPr>
        <p:spPr>
          <a:xfrm>
            <a:off x="1068497" y="1063255"/>
            <a:ext cx="3122148" cy="4807541"/>
          </a:xfrm>
        </p:spPr>
        <p:txBody>
          <a:bodyPr>
            <a:normAutofit/>
          </a:bodyPr>
          <a:lstStyle/>
          <a:p>
            <a:r>
              <a:rPr lang="en-US" dirty="0"/>
              <a:t>Injuries and Death</a:t>
            </a:r>
          </a:p>
        </p:txBody>
      </p:sp>
      <p:cxnSp>
        <p:nvCxnSpPr>
          <p:cNvPr id="22" name="Straight Connector 21">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2E1DB1FD-188F-2A4F-A823-C711EF28A373}"/>
              </a:ext>
            </a:extLst>
          </p:cNvPr>
          <p:cNvGraphicFramePr>
            <a:graphicFrameLocks noGrp="1"/>
          </p:cNvGraphicFramePr>
          <p:nvPr>
            <p:ph idx="1"/>
            <p:extLst>
              <p:ext uri="{D42A27DB-BD31-4B8C-83A1-F6EECF244321}">
                <p14:modId xmlns:p14="http://schemas.microsoft.com/office/powerpoint/2010/main" val="3038903485"/>
              </p:ext>
            </p:extLst>
          </p:nvPr>
        </p:nvGraphicFramePr>
        <p:xfrm>
          <a:off x="5765962" y="972642"/>
          <a:ext cx="5664038" cy="4979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071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EBA25-A9E2-7E76-9A53-3F644EF45828}"/>
              </a:ext>
            </a:extLst>
          </p:cNvPr>
          <p:cNvSpPr>
            <a:spLocks noGrp="1"/>
          </p:cNvSpPr>
          <p:nvPr>
            <p:ph type="title"/>
          </p:nvPr>
        </p:nvSpPr>
        <p:spPr>
          <a:xfrm>
            <a:off x="758952" y="420625"/>
            <a:ext cx="10667998" cy="1326814"/>
          </a:xfrm>
        </p:spPr>
        <p:txBody>
          <a:bodyPr anchor="ctr">
            <a:normAutofit/>
          </a:bodyPr>
          <a:lstStyle/>
          <a:p>
            <a:r>
              <a:rPr lang="en-US">
                <a:solidFill>
                  <a:schemeClr val="bg1"/>
                </a:solidFill>
              </a:rPr>
              <a:t>8:45 a.m.</a:t>
            </a:r>
          </a:p>
        </p:txBody>
      </p:sp>
      <p:sp>
        <p:nvSpPr>
          <p:cNvPr id="3" name="Content Placeholder 2">
            <a:extLst>
              <a:ext uri="{FF2B5EF4-FFF2-40B4-BE49-F238E27FC236}">
                <a16:creationId xmlns:a16="http://schemas.microsoft.com/office/drawing/2014/main" id="{CF3EF212-FE7F-D3AA-E04A-3F2FFB823042}"/>
              </a:ext>
            </a:extLst>
          </p:cNvPr>
          <p:cNvSpPr>
            <a:spLocks noGrp="1"/>
          </p:cNvSpPr>
          <p:nvPr>
            <p:ph idx="1"/>
          </p:nvPr>
        </p:nvSpPr>
        <p:spPr>
          <a:xfrm>
            <a:off x="232475" y="2413168"/>
            <a:ext cx="7423688" cy="4189545"/>
          </a:xfrm>
        </p:spPr>
        <p:txBody>
          <a:bodyPr anchor="ctr">
            <a:normAutofit lnSpcReduction="10000"/>
          </a:bodyPr>
          <a:lstStyle/>
          <a:p>
            <a:pPr>
              <a:lnSpc>
                <a:spcPct val="100000"/>
              </a:lnSpc>
            </a:pPr>
            <a:r>
              <a:rPr lang="en-US" sz="2400" dirty="0"/>
              <a:t>Police have also responded from surrounding communities to assist. </a:t>
            </a:r>
          </a:p>
          <a:p>
            <a:pPr>
              <a:lnSpc>
                <a:spcPct val="100000"/>
              </a:lnSpc>
            </a:pPr>
            <a:r>
              <a:rPr lang="en-US" sz="2400" dirty="0"/>
              <a:t>Concerned families have heard about the events from their students (who are now texting) and have begun to show up at the school demanding to pick up their children.  </a:t>
            </a:r>
          </a:p>
          <a:p>
            <a:pPr>
              <a:lnSpc>
                <a:spcPct val="100000"/>
              </a:lnSpc>
            </a:pPr>
            <a:r>
              <a:rPr lang="en-US" sz="2400" dirty="0"/>
              <a:t>Police do not allow parents on campus.  Parents are asking ”why”. </a:t>
            </a:r>
          </a:p>
          <a:p>
            <a:pPr>
              <a:lnSpc>
                <a:spcPct val="100000"/>
              </a:lnSpc>
            </a:pPr>
            <a:r>
              <a:rPr lang="en-US" sz="2400" dirty="0"/>
              <a:t>Parents are beginning to talk of “storming” the school to get their children.  They are citing “Uvalde.”</a:t>
            </a:r>
          </a:p>
          <a:p>
            <a:pPr marL="0" indent="0">
              <a:lnSpc>
                <a:spcPct val="100000"/>
              </a:lnSpc>
              <a:buNone/>
            </a:pPr>
            <a:endParaRPr lang="en-US" sz="1400" dirty="0"/>
          </a:p>
        </p:txBody>
      </p:sp>
      <p:pic>
        <p:nvPicPr>
          <p:cNvPr id="5" name="Picture 4" descr="A group of people walking&#10;&#10;Description automatically generated with low confidence">
            <a:extLst>
              <a:ext uri="{FF2B5EF4-FFF2-40B4-BE49-F238E27FC236}">
                <a16:creationId xmlns:a16="http://schemas.microsoft.com/office/drawing/2014/main" id="{D6A95673-3558-889F-28A7-649489A4B164}"/>
              </a:ext>
            </a:extLst>
          </p:cNvPr>
          <p:cNvPicPr>
            <a:picLocks noChangeAspect="1"/>
          </p:cNvPicPr>
          <p:nvPr/>
        </p:nvPicPr>
        <p:blipFill rotWithShape="1">
          <a:blip r:embed="rId2"/>
          <a:srcRect l="30486" r="14531" b="1"/>
          <a:stretch/>
        </p:blipFill>
        <p:spPr>
          <a:xfrm>
            <a:off x="8065686" y="2413169"/>
            <a:ext cx="2749529" cy="3370396"/>
          </a:xfrm>
          <a:prstGeom prst="rect">
            <a:avLst/>
          </a:prstGeom>
        </p:spPr>
      </p:pic>
      <p:sp>
        <p:nvSpPr>
          <p:cNvPr id="2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108149525"/>
      </p:ext>
    </p:extLst>
  </p:cSld>
  <p:clrMapOvr>
    <a:masterClrMapping/>
  </p:clrMapOvr>
</p:sld>
</file>

<file path=ppt/theme/theme1.xml><?xml version="1.0" encoding="utf-8"?>
<a:theme xmlns:a="http://schemas.openxmlformats.org/drawingml/2006/main" name="HeadlinesVTI">
  <a:themeElements>
    <a:clrScheme name="AnalogousFromDarkSeedLeftStep">
      <a:dk1>
        <a:srgbClr val="000000"/>
      </a:dk1>
      <a:lt1>
        <a:srgbClr val="FFFFFF"/>
      </a:lt1>
      <a:dk2>
        <a:srgbClr val="321C1C"/>
      </a:dk2>
      <a:lt2>
        <a:srgbClr val="F0F3F3"/>
      </a:lt2>
      <a:accent1>
        <a:srgbClr val="DD3334"/>
      </a:accent1>
      <a:accent2>
        <a:srgbClr val="CB2169"/>
      </a:accent2>
      <a:accent3>
        <a:srgbClr val="DD33C2"/>
      </a:accent3>
      <a:accent4>
        <a:srgbClr val="9F21CB"/>
      </a:accent4>
      <a:accent5>
        <a:srgbClr val="6A33DD"/>
      </a:accent5>
      <a:accent6>
        <a:srgbClr val="2E3DCE"/>
      </a:accent6>
      <a:hlink>
        <a:srgbClr val="7E3FBF"/>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3153</Words>
  <Application>Microsoft Macintosh PowerPoint</Application>
  <PresentationFormat>Widescreen</PresentationFormat>
  <Paragraphs>241</Paragraphs>
  <Slides>42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Avenir Next LT Pro</vt:lpstr>
      <vt:lpstr>Calibri</vt:lpstr>
      <vt:lpstr>Sitka Banner</vt:lpstr>
      <vt:lpstr>HeadlinesVTI</vt:lpstr>
      <vt:lpstr>The Elements of Reunification: From “What” to “How”!</vt:lpstr>
      <vt:lpstr>Purpose of a Tabletop (TTX) Exercise</vt:lpstr>
      <vt:lpstr>Some preliminary questions...</vt:lpstr>
      <vt:lpstr>PowerPoint Presentation</vt:lpstr>
      <vt:lpstr>-What events help you to decide to establish a reunification center? -Communication Considerations -Transportation Considerations -Incident Commander at FRC Considerations -Command Structure at FRC -Staffing Considerations -Location Considerations -Security Considerations -Media Considerations -Sustenance Considerations -Emergency Medical Considerations -Reunification Process -Death Notifications</vt:lpstr>
      <vt:lpstr>Deciding to Establish a Family Reunification Center…</vt:lpstr>
      <vt:lpstr> 8:35 am.</vt:lpstr>
      <vt:lpstr>Injuries and Death</vt:lpstr>
      <vt:lpstr>8:45 a.m.</vt:lpstr>
      <vt:lpstr>9:05 am</vt:lpstr>
      <vt:lpstr>1) What are the consequences of designating the school a crime scene?  2) Besides being students, what else could they be now?  3) Besides being teachers/administrators, what else could they be now?   4) Are you confident that all students/teachers/administrators are accounted for?  5) The shooter is dead.  Is the school safe now to occupy?  6) With its multitude of entrances and exits, parking facilities, and out-buildings, are you confident that all parents will respect the order to not enter the school?  Why would they ignore such an order?  What is the consequence of an armed parent in the hallways of the school?  Remember the teacher?</vt:lpstr>
      <vt:lpstr>Order of Your Problems:  1) Decision to Establish the FRC 2) Standing up the FRC (including Staffing &amp; Security) 3) Notifying Parents/Community 4) Securing Buses For FRC 5) Loading the Students on Buses &amp; Safe Transport of Students 6) The FRC Reunification Process 7) Media 8) Closing the FRC </vt:lpstr>
      <vt:lpstr>-Is it big enough to hold the students and the parents for several hours?  -Are the sufficient facilities at the FRC?  Bathrooms?  Kitchen?  Interview Rooms? Death Notification Rooms?    -Is there easy access to the facility?  -Can students be dropped off and then enter the facility outside the view of parents?  -Is there sufficient parking for the parents?  -Is there sufficient space for emergency vehicles, to include ambulances?  -Can parents and students be adequately separated until PLANNED reunification?  -Is there access to WiFi?  Communications?    -Is there a space for a command post?  -Sufficient tables, chairs, food &amp; water?</vt:lpstr>
      <vt:lpstr>SUGGESTED STEPS TO OPEN THE FRC.</vt:lpstr>
      <vt:lpstr>9:30 am</vt:lpstr>
      <vt:lpstr>PowerPoint Presentation</vt:lpstr>
      <vt:lpstr>Operations Questions…</vt:lpstr>
      <vt:lpstr> -There are 1150 students at the high school.  -There are 70 teachers and staff  -There are 6 other schools (7 total) in the school district  -There are a total of 70 buses in the district.   -The buses must travel 4 miles (one-way) through heavily populated areas with normally busy streets to reach the FRC.  </vt:lpstr>
      <vt:lpstr> -How many buses do you have in your school district?  Where could you get more?  -Search students before entering the bus? What could happen if you don’t search them?  -Is security inside each bus therefore necessary?    -Will the buses be escorted to FRC?  Why?  -How long will it take for the bus to drive the 4 miles to the FRC, unload students, and drive back?  Will normal traffic and panicked parents be a factor?  -Consequently, how long will it take to empty the school of students/teachers/administrators?   -Will there be innocent students hiding at the school and unwilling to come out in the open?  </vt:lpstr>
      <vt:lpstr>INSIDE THE FAMILY REUNIFICATION CENTER (FRC) PROCESS…</vt:lpstr>
      <vt:lpstr>Post-Decision To Establish The FRC</vt:lpstr>
      <vt:lpstr>Example of Incident Command Chart For FRC</vt:lpstr>
      <vt:lpstr>Some Questions About Incident Command At The FRC</vt:lpstr>
      <vt:lpstr>All Communications To the Public or Press Must Be Pre-Approved By the Command Post/Police Chief!!!</vt:lpstr>
      <vt:lpstr>Note: The Following Process Is Just One Possibility. You Must Work Within Your Community To Determine The Best Process For Family Reunification.</vt:lpstr>
      <vt:lpstr>POSITIONS AT THE FRC…</vt:lpstr>
      <vt:lpstr>FRC Staff (School District Personnel)</vt:lpstr>
      <vt:lpstr>FRC Facility Areas</vt:lpstr>
      <vt:lpstr>9:45 a.m.</vt:lpstr>
      <vt:lpstr>Logistics &amp; Finance  Questions…</vt:lpstr>
      <vt:lpstr>9:50 am</vt:lpstr>
      <vt:lpstr>Operations Questions…</vt:lpstr>
      <vt:lpstr>10:00 a.m.</vt:lpstr>
      <vt:lpstr>Planning &amp; Operations Questions…</vt:lpstr>
      <vt:lpstr>10:25 a.m.</vt:lpstr>
      <vt:lpstr>Operations Questions…</vt:lpstr>
      <vt:lpstr>10:35 a.m. Till Finish…</vt:lpstr>
      <vt:lpstr>PowerPoint Presentation</vt:lpstr>
      <vt:lpstr>Operations Questions…</vt:lpstr>
      <vt:lpstr>Death Notifications</vt:lpstr>
      <vt:lpstr>Superintendent (include surrounding district(s) Superintendent) Assistant Superintendent(s) Principals Assistant Principals School Counselors Select Teachers School Transportation Director FRC Personnel (designated Greeters, Checkers, etc.) Police/Sheriff Fire County Emergency Management Personnel MS Office of Homeland Security Ambulance Personnel Management from the FRC Location School Board Member School Board Attorney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Elements of Reunification</dc:title>
  <dc:creator>Jeffrey Franks</dc:creator>
  <cp:lastModifiedBy>Jeffrey Franks</cp:lastModifiedBy>
  <cp:revision>195</cp:revision>
  <dcterms:created xsi:type="dcterms:W3CDTF">2022-08-10T00:22:35Z</dcterms:created>
  <dcterms:modified xsi:type="dcterms:W3CDTF">2022-09-30T17:11:30Z</dcterms:modified>
</cp:coreProperties>
</file>